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4"/>
  </p:sldMasterIdLst>
  <p:notesMasterIdLst>
    <p:notesMasterId r:id="rId11"/>
  </p:notesMasterIdLst>
  <p:handoutMasterIdLst>
    <p:handoutMasterId r:id="rId12"/>
  </p:handoutMasterIdLst>
  <p:sldIdLst>
    <p:sldId id="3277" r:id="rId5"/>
    <p:sldId id="3278" r:id="rId6"/>
    <p:sldId id="3279" r:id="rId7"/>
    <p:sldId id="3269" r:id="rId8"/>
    <p:sldId id="3159" r:id="rId9"/>
    <p:sldId id="3270" r:id="rId10"/>
  </p:sldIdLst>
  <p:sldSz cx="9906000" cy="6858000" type="A4"/>
  <p:notesSz cx="6807200" cy="9939338"/>
  <p:defaultTextStyle>
    <a:defPPr>
      <a:defRPr lang="en-US"/>
    </a:defPPr>
    <a:lvl1pPr algn="ctr" rtl="0" fontAlgn="base">
      <a:spcBef>
        <a:spcPct val="50000"/>
      </a:spcBef>
      <a:spcAft>
        <a:spcPct val="0"/>
      </a:spcAft>
      <a:buFont typeface="Wingdings" pitchFamily="2" charset="2"/>
      <a:defRPr kern="1200">
        <a:solidFill>
          <a:schemeClr val="tx1"/>
        </a:solidFill>
        <a:latin typeface="Arial" charset="0"/>
        <a:ea typeface="ＭＳ Ｐゴシック" pitchFamily="50" charset="-128"/>
        <a:cs typeface="+mn-cs"/>
      </a:defRPr>
    </a:lvl1pPr>
    <a:lvl2pPr marL="457200" algn="ctr" rtl="0" fontAlgn="base">
      <a:spcBef>
        <a:spcPct val="50000"/>
      </a:spcBef>
      <a:spcAft>
        <a:spcPct val="0"/>
      </a:spcAft>
      <a:buFont typeface="Wingdings" pitchFamily="2" charset="2"/>
      <a:defRPr kern="1200">
        <a:solidFill>
          <a:schemeClr val="tx1"/>
        </a:solidFill>
        <a:latin typeface="Arial" charset="0"/>
        <a:ea typeface="ＭＳ Ｐゴシック" pitchFamily="50" charset="-128"/>
        <a:cs typeface="+mn-cs"/>
      </a:defRPr>
    </a:lvl2pPr>
    <a:lvl3pPr marL="914400" algn="ctr" rtl="0" fontAlgn="base">
      <a:spcBef>
        <a:spcPct val="50000"/>
      </a:spcBef>
      <a:spcAft>
        <a:spcPct val="0"/>
      </a:spcAft>
      <a:buFont typeface="Wingdings" pitchFamily="2" charset="2"/>
      <a:defRPr kern="1200">
        <a:solidFill>
          <a:schemeClr val="tx1"/>
        </a:solidFill>
        <a:latin typeface="Arial" charset="0"/>
        <a:ea typeface="ＭＳ Ｐゴシック" pitchFamily="50" charset="-128"/>
        <a:cs typeface="+mn-cs"/>
      </a:defRPr>
    </a:lvl3pPr>
    <a:lvl4pPr marL="1371600" algn="ctr" rtl="0" fontAlgn="base">
      <a:spcBef>
        <a:spcPct val="50000"/>
      </a:spcBef>
      <a:spcAft>
        <a:spcPct val="0"/>
      </a:spcAft>
      <a:buFont typeface="Wingdings" pitchFamily="2" charset="2"/>
      <a:defRPr kern="1200">
        <a:solidFill>
          <a:schemeClr val="tx1"/>
        </a:solidFill>
        <a:latin typeface="Arial" charset="0"/>
        <a:ea typeface="ＭＳ Ｐゴシック" pitchFamily="50" charset="-128"/>
        <a:cs typeface="+mn-cs"/>
      </a:defRPr>
    </a:lvl4pPr>
    <a:lvl5pPr marL="1828800" algn="ctr" rtl="0" fontAlgn="base">
      <a:spcBef>
        <a:spcPct val="50000"/>
      </a:spcBef>
      <a:spcAft>
        <a:spcPct val="0"/>
      </a:spcAft>
      <a:buFont typeface="Wingdings" pitchFamily="2" charset="2"/>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736">
          <p15:clr>
            <a:srgbClr val="A4A3A4"/>
          </p15:clr>
        </p15:guide>
        <p15:guide id="2" orient="horz" pos="3120">
          <p15:clr>
            <a:srgbClr val="A4A3A4"/>
          </p15:clr>
        </p15:guide>
        <p15:guide id="3" orient="horz" pos="1117">
          <p15:clr>
            <a:srgbClr val="A4A3A4"/>
          </p15:clr>
        </p15:guide>
        <p15:guide id="4" orient="horz" pos="3888">
          <p15:clr>
            <a:srgbClr val="A4A3A4"/>
          </p15:clr>
        </p15:guide>
        <p15:guide id="5" pos="3504">
          <p15:clr>
            <a:srgbClr val="A4A3A4"/>
          </p15:clr>
        </p15:guide>
        <p15:guide id="6" pos="398">
          <p15:clr>
            <a:srgbClr val="A4A3A4"/>
          </p15:clr>
        </p15:guide>
        <p15:guide id="7" pos="5842">
          <p15:clr>
            <a:srgbClr val="A4A3A4"/>
          </p15:clr>
        </p15:guide>
        <p15:guide id="8" pos="3936">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情報システム事業部" initials="情報システム事業"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3399FF"/>
    <a:srgbClr val="663300"/>
    <a:srgbClr val="FFCC00"/>
    <a:srgbClr val="FF99FF"/>
    <a:srgbClr val="CC99FF"/>
    <a:srgbClr val="99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B54323-2DEA-4B52-B722-00C6CFC30E8B}" v="3" dt="2025-06-17T22:59:59.7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3" autoAdjust="0"/>
    <p:restoredTop sz="99819" autoAdjust="0"/>
  </p:normalViewPr>
  <p:slideViewPr>
    <p:cSldViewPr snapToObjects="1">
      <p:cViewPr varScale="1">
        <p:scale>
          <a:sx n="82" d="100"/>
          <a:sy n="82" d="100"/>
        </p:scale>
        <p:origin x="1478" y="72"/>
      </p:cViewPr>
      <p:guideLst>
        <p:guide orient="horz" pos="2736"/>
        <p:guide orient="horz" pos="3120"/>
        <p:guide orient="horz" pos="1117"/>
        <p:guide orient="horz" pos="3888"/>
        <p:guide pos="3504"/>
        <p:guide pos="398"/>
        <p:guide pos="5842"/>
        <p:guide pos="3936"/>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Objects="1">
      <p:cViewPr varScale="1">
        <p:scale>
          <a:sx n="53" d="100"/>
          <a:sy n="53" d="100"/>
        </p:scale>
        <p:origin x="-1860"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47988" cy="496888"/>
          </a:xfrm>
          <a:prstGeom prst="rect">
            <a:avLst/>
          </a:prstGeom>
          <a:noFill/>
          <a:ln w="9525">
            <a:noFill/>
            <a:miter lim="800000"/>
            <a:headEnd/>
            <a:tailEnd/>
          </a:ln>
          <a:effectLst/>
        </p:spPr>
        <p:txBody>
          <a:bodyPr vert="horz" wrap="square" lIns="92586" tIns="46294" rIns="92586" bIns="46294" numCol="1" anchor="t" anchorCtr="0" compatLnSpc="1">
            <a:prstTxWarp prst="textNoShape">
              <a:avLst/>
            </a:prstTxWarp>
          </a:bodyPr>
          <a:lstStyle>
            <a:lvl1pPr algn="l" defTabSz="927100">
              <a:spcBef>
                <a:spcPct val="0"/>
              </a:spcBef>
              <a:buFontTx/>
              <a:buNone/>
              <a:defRPr sz="1200">
                <a:cs typeface="Arial" charset="0"/>
              </a:defRPr>
            </a:lvl1pPr>
          </a:lstStyle>
          <a:p>
            <a:pPr>
              <a:defRPr/>
            </a:pPr>
            <a:endParaRPr lang="en-US" altLang="ja-JP"/>
          </a:p>
        </p:txBody>
      </p:sp>
      <p:sp>
        <p:nvSpPr>
          <p:cNvPr id="49155"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2586" tIns="46294" rIns="92586" bIns="46294" numCol="1" anchor="t" anchorCtr="0" compatLnSpc="1">
            <a:prstTxWarp prst="textNoShape">
              <a:avLst/>
            </a:prstTxWarp>
          </a:bodyPr>
          <a:lstStyle>
            <a:lvl1pPr algn="r" defTabSz="927100">
              <a:spcBef>
                <a:spcPct val="0"/>
              </a:spcBef>
              <a:buFontTx/>
              <a:buNone/>
              <a:defRPr sz="900">
                <a:cs typeface="Arial" charset="0"/>
              </a:defRPr>
            </a:lvl1pPr>
          </a:lstStyle>
          <a:p>
            <a:pPr>
              <a:defRPr/>
            </a:pPr>
            <a:endParaRPr lang="en-US" altLang="ja-JP"/>
          </a:p>
        </p:txBody>
      </p:sp>
      <p:sp>
        <p:nvSpPr>
          <p:cNvPr id="49156" name="Rectangle 4"/>
          <p:cNvSpPr>
            <a:spLocks noGrp="1" noChangeArrowheads="1"/>
          </p:cNvSpPr>
          <p:nvPr>
            <p:ph type="ftr" sz="quarter" idx="2"/>
          </p:nvPr>
        </p:nvSpPr>
        <p:spPr bwMode="auto">
          <a:xfrm>
            <a:off x="0" y="9440863"/>
            <a:ext cx="2947988" cy="496887"/>
          </a:xfrm>
          <a:prstGeom prst="rect">
            <a:avLst/>
          </a:prstGeom>
          <a:noFill/>
          <a:ln w="9525">
            <a:noFill/>
            <a:miter lim="800000"/>
            <a:headEnd/>
            <a:tailEnd/>
          </a:ln>
          <a:effectLst/>
        </p:spPr>
        <p:txBody>
          <a:bodyPr vert="horz" wrap="square" lIns="92586" tIns="46294" rIns="92586" bIns="46294" numCol="1" anchor="b" anchorCtr="0" compatLnSpc="1">
            <a:prstTxWarp prst="textNoShape">
              <a:avLst/>
            </a:prstTxWarp>
          </a:bodyPr>
          <a:lstStyle>
            <a:lvl1pPr algn="l" defTabSz="927100">
              <a:spcBef>
                <a:spcPct val="0"/>
              </a:spcBef>
              <a:buFontTx/>
              <a:buNone/>
              <a:defRPr sz="900">
                <a:cs typeface="Arial" charset="0"/>
              </a:defRPr>
            </a:lvl1pPr>
          </a:lstStyle>
          <a:p>
            <a:pPr>
              <a:defRPr/>
            </a:pPr>
            <a:r>
              <a:rPr lang="ja-JP" altLang="en-US"/>
              <a:t>IBM Confidential</a:t>
            </a:r>
            <a:endParaRPr lang="en-US" altLang="ja-JP"/>
          </a:p>
        </p:txBody>
      </p:sp>
      <p:sp>
        <p:nvSpPr>
          <p:cNvPr id="49157" name="Rectangle 5"/>
          <p:cNvSpPr>
            <a:spLocks noGrp="1" noChangeArrowheads="1"/>
          </p:cNvSpPr>
          <p:nvPr>
            <p:ph type="sldNum" sz="quarter" idx="3"/>
          </p:nvPr>
        </p:nvSpPr>
        <p:spPr bwMode="auto">
          <a:xfrm>
            <a:off x="3856038" y="9440863"/>
            <a:ext cx="2949575" cy="496887"/>
          </a:xfrm>
          <a:prstGeom prst="rect">
            <a:avLst/>
          </a:prstGeom>
          <a:noFill/>
          <a:ln w="9525">
            <a:noFill/>
            <a:miter lim="800000"/>
            <a:headEnd/>
            <a:tailEnd/>
          </a:ln>
          <a:effectLst/>
        </p:spPr>
        <p:txBody>
          <a:bodyPr vert="horz" wrap="square" lIns="92586" tIns="46294" rIns="92586" bIns="46294" numCol="1" anchor="b" anchorCtr="0" compatLnSpc="1">
            <a:prstTxWarp prst="textNoShape">
              <a:avLst/>
            </a:prstTxWarp>
          </a:bodyPr>
          <a:lstStyle>
            <a:lvl1pPr algn="r" defTabSz="927100">
              <a:spcBef>
                <a:spcPct val="0"/>
              </a:spcBef>
              <a:buFontTx/>
              <a:buNone/>
              <a:defRPr sz="900">
                <a:cs typeface="Arial" charset="0"/>
              </a:defRPr>
            </a:lvl1pPr>
          </a:lstStyle>
          <a:p>
            <a:pPr>
              <a:defRPr/>
            </a:pPr>
            <a:fld id="{9584CC8C-44D1-45E2-8A25-1B02C070C260}" type="slidenum">
              <a:rPr lang="ja-JP" altLang="en-US"/>
              <a:pPr>
                <a:defRPr/>
              </a:pPr>
              <a:t>‹#›</a:t>
            </a:fld>
            <a:endParaRPr lang="en-US" altLang="ja-JP"/>
          </a:p>
        </p:txBody>
      </p:sp>
    </p:spTree>
    <p:extLst>
      <p:ext uri="{BB962C8B-B14F-4D97-AF65-F5344CB8AC3E}">
        <p14:creationId xmlns:p14="http://schemas.microsoft.com/office/powerpoint/2010/main" val="1282970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7988" cy="496888"/>
          </a:xfrm>
          <a:prstGeom prst="rect">
            <a:avLst/>
          </a:prstGeom>
          <a:noFill/>
          <a:ln w="9525">
            <a:noFill/>
            <a:miter lim="800000"/>
            <a:headEnd/>
            <a:tailEnd/>
          </a:ln>
          <a:effectLst/>
        </p:spPr>
        <p:txBody>
          <a:bodyPr vert="horz" wrap="square" lIns="92586" tIns="46294" rIns="92586" bIns="46294" numCol="1" anchor="t" anchorCtr="0" compatLnSpc="1">
            <a:prstTxWarp prst="textNoShape">
              <a:avLst/>
            </a:prstTxWarp>
          </a:bodyPr>
          <a:lstStyle>
            <a:lvl1pPr algn="l" defTabSz="927100">
              <a:spcBef>
                <a:spcPct val="0"/>
              </a:spcBef>
              <a:buFontTx/>
              <a:buNone/>
              <a:defRPr sz="1000" b="1">
                <a:cs typeface="Arial" charset="0"/>
              </a:defRPr>
            </a:lvl1pPr>
          </a:lstStyle>
          <a:p>
            <a:pPr>
              <a:defRPr/>
            </a:pPr>
            <a:endParaRPr lang="en-US" altLang="ja-JP"/>
          </a:p>
        </p:txBody>
      </p:sp>
      <p:sp>
        <p:nvSpPr>
          <p:cNvPr id="25603"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92586" tIns="46294" rIns="92586" bIns="46294" numCol="1" anchor="t" anchorCtr="0" compatLnSpc="1">
            <a:prstTxWarp prst="textNoShape">
              <a:avLst/>
            </a:prstTxWarp>
          </a:bodyPr>
          <a:lstStyle>
            <a:lvl1pPr algn="r" defTabSz="927100">
              <a:spcBef>
                <a:spcPct val="0"/>
              </a:spcBef>
              <a:buFontTx/>
              <a:buNone/>
              <a:defRPr sz="900">
                <a:cs typeface="Arial" charset="0"/>
              </a:defRPr>
            </a:lvl1pPr>
          </a:lstStyle>
          <a:p>
            <a:pPr>
              <a:defRPr/>
            </a:pPr>
            <a:endParaRPr lang="en-US" altLang="ja-JP"/>
          </a:p>
        </p:txBody>
      </p:sp>
      <p:sp>
        <p:nvSpPr>
          <p:cNvPr id="9220" name="Rectangle 4"/>
          <p:cNvSpPr>
            <a:spLocks noGrp="1" noRot="1" noChangeAspect="1" noChangeArrowheads="1" noTextEdit="1"/>
          </p:cNvSpPr>
          <p:nvPr>
            <p:ph type="sldImg" idx="2"/>
          </p:nvPr>
        </p:nvSpPr>
        <p:spPr bwMode="auto">
          <a:xfrm>
            <a:off x="708025" y="742950"/>
            <a:ext cx="5389563"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679450" y="4721225"/>
            <a:ext cx="5448300" cy="4475163"/>
          </a:xfrm>
          <a:prstGeom prst="rect">
            <a:avLst/>
          </a:prstGeom>
          <a:noFill/>
          <a:ln w="9525">
            <a:noFill/>
            <a:miter lim="800000"/>
            <a:headEnd/>
            <a:tailEnd/>
          </a:ln>
          <a:effectLst/>
        </p:spPr>
        <p:txBody>
          <a:bodyPr vert="horz" wrap="square" lIns="92586" tIns="46294" rIns="92586" bIns="46294"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5606" name="Rectangle 6"/>
          <p:cNvSpPr>
            <a:spLocks noGrp="1" noChangeArrowheads="1"/>
          </p:cNvSpPr>
          <p:nvPr>
            <p:ph type="ftr" sz="quarter" idx="4"/>
          </p:nvPr>
        </p:nvSpPr>
        <p:spPr bwMode="auto">
          <a:xfrm>
            <a:off x="0" y="9440863"/>
            <a:ext cx="2947988" cy="496887"/>
          </a:xfrm>
          <a:prstGeom prst="rect">
            <a:avLst/>
          </a:prstGeom>
          <a:noFill/>
          <a:ln w="9525">
            <a:noFill/>
            <a:miter lim="800000"/>
            <a:headEnd/>
            <a:tailEnd/>
          </a:ln>
          <a:effectLst/>
        </p:spPr>
        <p:txBody>
          <a:bodyPr vert="horz" wrap="square" lIns="92586" tIns="46294" rIns="92586" bIns="46294" numCol="1" anchor="b" anchorCtr="0" compatLnSpc="1">
            <a:prstTxWarp prst="textNoShape">
              <a:avLst/>
            </a:prstTxWarp>
          </a:bodyPr>
          <a:lstStyle>
            <a:lvl1pPr algn="l" defTabSz="927100">
              <a:spcBef>
                <a:spcPct val="0"/>
              </a:spcBef>
              <a:buFontTx/>
              <a:buNone/>
              <a:defRPr sz="900">
                <a:cs typeface="Arial" charset="0"/>
              </a:defRPr>
            </a:lvl1pPr>
          </a:lstStyle>
          <a:p>
            <a:pPr>
              <a:defRPr/>
            </a:pPr>
            <a:r>
              <a:rPr lang="ja-JP" altLang="en-US"/>
              <a:t>IBM Confidential</a:t>
            </a:r>
            <a:endParaRPr lang="en-US" altLang="ja-JP"/>
          </a:p>
        </p:txBody>
      </p:sp>
      <p:sp>
        <p:nvSpPr>
          <p:cNvPr id="25607" name="Rectangle 7"/>
          <p:cNvSpPr>
            <a:spLocks noGrp="1" noChangeArrowheads="1"/>
          </p:cNvSpPr>
          <p:nvPr>
            <p:ph type="sldNum" sz="quarter" idx="5"/>
          </p:nvPr>
        </p:nvSpPr>
        <p:spPr bwMode="auto">
          <a:xfrm>
            <a:off x="3856038" y="9440863"/>
            <a:ext cx="2949575" cy="496887"/>
          </a:xfrm>
          <a:prstGeom prst="rect">
            <a:avLst/>
          </a:prstGeom>
          <a:noFill/>
          <a:ln w="9525">
            <a:noFill/>
            <a:miter lim="800000"/>
            <a:headEnd/>
            <a:tailEnd/>
          </a:ln>
          <a:effectLst/>
        </p:spPr>
        <p:txBody>
          <a:bodyPr vert="horz" wrap="square" lIns="92586" tIns="46294" rIns="92586" bIns="46294" numCol="1" anchor="b" anchorCtr="0" compatLnSpc="1">
            <a:prstTxWarp prst="textNoShape">
              <a:avLst/>
            </a:prstTxWarp>
          </a:bodyPr>
          <a:lstStyle>
            <a:lvl1pPr algn="r" defTabSz="927100">
              <a:spcBef>
                <a:spcPct val="0"/>
              </a:spcBef>
              <a:buFontTx/>
              <a:buNone/>
              <a:defRPr sz="900">
                <a:cs typeface="Arial" charset="0"/>
              </a:defRPr>
            </a:lvl1pPr>
          </a:lstStyle>
          <a:p>
            <a:pPr>
              <a:defRPr/>
            </a:pPr>
            <a:fld id="{B80CF3CE-67F0-46F7-9D5E-96D313C3ED1D}" type="slidenum">
              <a:rPr lang="ja-JP" altLang="en-US"/>
              <a:pPr>
                <a:defRPr/>
              </a:pPr>
              <a:t>‹#›</a:t>
            </a:fld>
            <a:endParaRPr lang="en-US" altLang="ja-JP"/>
          </a:p>
        </p:txBody>
      </p:sp>
    </p:spTree>
    <p:extLst>
      <p:ext uri="{BB962C8B-B14F-4D97-AF65-F5344CB8AC3E}">
        <p14:creationId xmlns:p14="http://schemas.microsoft.com/office/powerpoint/2010/main" val="39934394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b="1"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0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9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5D3EF-F303-C742-59E7-0F91367DDCD6}"/>
            </a:ext>
          </a:extLst>
        </p:cNvPr>
        <p:cNvGrpSpPr/>
        <p:nvPr/>
      </p:nvGrpSpPr>
      <p:grpSpPr>
        <a:xfrm>
          <a:off x="0" y="0"/>
          <a:ext cx="0" cy="0"/>
          <a:chOff x="0" y="0"/>
          <a:chExt cx="0" cy="0"/>
        </a:xfrm>
      </p:grpSpPr>
      <p:sp>
        <p:nvSpPr>
          <p:cNvPr id="11266" name="Rectangle 2">
            <a:extLst>
              <a:ext uri="{FF2B5EF4-FFF2-40B4-BE49-F238E27FC236}">
                <a16:creationId xmlns:a16="http://schemas.microsoft.com/office/drawing/2014/main" id="{58321CEA-A696-3620-732D-D2C39218C30D}"/>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0CBD3B9B-E645-96B9-0308-00F01F1D69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3129800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12"/>
          <p:cNvSpPr>
            <a:spLocks noChangeArrowheads="1"/>
          </p:cNvSpPr>
          <p:nvPr userDrawn="1"/>
        </p:nvSpPr>
        <p:spPr bwMode="hidden">
          <a:xfrm>
            <a:off x="0" y="5257800"/>
            <a:ext cx="9906000" cy="1600200"/>
          </a:xfrm>
          <a:prstGeom prst="rect">
            <a:avLst/>
          </a:prstGeom>
          <a:solidFill>
            <a:schemeClr val="accent1"/>
          </a:solidFill>
          <a:ln w="9525">
            <a:solidFill>
              <a:schemeClr val="accent1"/>
            </a:solidFill>
            <a:miter lim="800000"/>
            <a:headEnd/>
            <a:tailEnd/>
          </a:ln>
        </p:spPr>
        <p:txBody>
          <a:bodyPr wrap="none" anchor="ctr"/>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6pPr>
            <a:lvl7pPr marL="29718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7pPr>
            <a:lvl8pPr marL="34290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8pPr>
            <a:lvl9pPr marL="38862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9pPr>
          </a:lstStyle>
          <a:p>
            <a:pPr eaLnBrk="1" hangingPunct="1">
              <a:spcBef>
                <a:spcPct val="0"/>
              </a:spcBef>
              <a:defRPr/>
            </a:pPr>
            <a:endParaRPr lang="ja-JP" altLang="en-US"/>
          </a:p>
        </p:txBody>
      </p:sp>
      <p:sp>
        <p:nvSpPr>
          <p:cNvPr id="5" name="Rectangle 13"/>
          <p:cNvSpPr>
            <a:spLocks noChangeArrowheads="1"/>
          </p:cNvSpPr>
          <p:nvPr userDrawn="1"/>
        </p:nvSpPr>
        <p:spPr bwMode="hidden">
          <a:xfrm>
            <a:off x="0" y="0"/>
            <a:ext cx="9906000" cy="1600200"/>
          </a:xfrm>
          <a:prstGeom prst="rect">
            <a:avLst/>
          </a:prstGeom>
          <a:solidFill>
            <a:schemeClr val="accent1"/>
          </a:solidFill>
          <a:ln w="9525">
            <a:solidFill>
              <a:schemeClr val="accent1"/>
            </a:solidFill>
            <a:miter lim="800000"/>
            <a:headEnd/>
            <a:tailEnd/>
          </a:ln>
        </p:spPr>
        <p:txBody>
          <a:bodyPr wrap="none" anchor="ctr"/>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6pPr>
            <a:lvl7pPr marL="29718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7pPr>
            <a:lvl8pPr marL="34290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8pPr>
            <a:lvl9pPr marL="38862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9pPr>
          </a:lstStyle>
          <a:p>
            <a:pPr eaLnBrk="1" hangingPunct="1">
              <a:spcBef>
                <a:spcPct val="0"/>
              </a:spcBef>
              <a:defRPr/>
            </a:pPr>
            <a:endParaRPr lang="ja-JP" altLang="en-US" sz="1400"/>
          </a:p>
        </p:txBody>
      </p:sp>
      <p:sp>
        <p:nvSpPr>
          <p:cNvPr id="1436676" name="Rectangle 4"/>
          <p:cNvSpPr>
            <a:spLocks noGrp="1" noChangeArrowheads="1"/>
          </p:cNvSpPr>
          <p:nvPr>
            <p:ph type="subTitle" idx="1"/>
          </p:nvPr>
        </p:nvSpPr>
        <p:spPr>
          <a:xfrm>
            <a:off x="2105025" y="4343400"/>
            <a:ext cx="4705350" cy="895350"/>
          </a:xfrm>
        </p:spPr>
        <p:txBody>
          <a:bodyPr lIns="91440" tIns="18000" rIns="91440"/>
          <a:lstStyle>
            <a:lvl1pPr marL="0" indent="0">
              <a:buFont typeface="Wingdings" pitchFamily="2" charset="2"/>
              <a:buNone/>
              <a:defRPr sz="1800"/>
            </a:lvl1pPr>
          </a:lstStyle>
          <a:p>
            <a:r>
              <a:rPr lang="en-US" altLang="ja-JP"/>
              <a:t>Enter Subtitle and Date Here</a:t>
            </a:r>
          </a:p>
          <a:p>
            <a:endParaRPr lang="ja-JP" altLang="en-US"/>
          </a:p>
        </p:txBody>
      </p:sp>
      <p:sp>
        <p:nvSpPr>
          <p:cNvPr id="1436682" name="Rectangle 10"/>
          <p:cNvSpPr>
            <a:spLocks noGrp="1" noChangeArrowheads="1"/>
          </p:cNvSpPr>
          <p:nvPr>
            <p:ph type="ctrTitle" sz="quarter"/>
          </p:nvPr>
        </p:nvSpPr>
        <p:spPr>
          <a:xfrm>
            <a:off x="2109788" y="2244725"/>
            <a:ext cx="5778500" cy="1408113"/>
          </a:xfrm>
        </p:spPr>
        <p:txBody>
          <a:bodyPr lIns="91440" rIns="91440" bIns="45720" anchor="t"/>
          <a:lstStyle>
            <a:lvl1pPr>
              <a:defRPr sz="2900" b="0"/>
            </a:lvl1pPr>
          </a:lstStyle>
          <a:p>
            <a:r>
              <a:rPr lang="en-US" altLang="ja-JP"/>
              <a:t>Enter Title Here</a:t>
            </a:r>
          </a:p>
        </p:txBody>
      </p:sp>
    </p:spTree>
    <p:extLst>
      <p:ext uri="{BB962C8B-B14F-4D97-AF65-F5344CB8AC3E}">
        <p14:creationId xmlns:p14="http://schemas.microsoft.com/office/powerpoint/2010/main" val="344987562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91F4620C-9BC5-43FF-84D0-98EC20AB7773}" type="slidenum">
              <a:rPr lang="ja-JP" altLang="en-GB"/>
              <a:pPr>
                <a:defRPr/>
              </a:pPr>
              <a:t>‹#›</a:t>
            </a:fld>
            <a:endParaRPr lang="en-GB" altLang="ja-JP"/>
          </a:p>
        </p:txBody>
      </p:sp>
    </p:spTree>
    <p:extLst>
      <p:ext uri="{BB962C8B-B14F-4D97-AF65-F5344CB8AC3E}">
        <p14:creationId xmlns:p14="http://schemas.microsoft.com/office/powerpoint/2010/main" val="335057752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6613" y="122238"/>
            <a:ext cx="2230437" cy="641191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22238"/>
            <a:ext cx="6538913" cy="641191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216B84B3-2FB2-4649-934B-B0155E3314F3}" type="slidenum">
              <a:rPr lang="ja-JP" altLang="en-GB"/>
              <a:pPr>
                <a:defRPr/>
              </a:pPr>
              <a:t>‹#›</a:t>
            </a:fld>
            <a:endParaRPr lang="en-GB" altLang="ja-JP"/>
          </a:p>
        </p:txBody>
      </p:sp>
    </p:spTree>
    <p:extLst>
      <p:ext uri="{BB962C8B-B14F-4D97-AF65-F5344CB8AC3E}">
        <p14:creationId xmlns:p14="http://schemas.microsoft.com/office/powerpoint/2010/main" val="428394283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28956025-47CA-40CC-A303-0EED77538138}" type="slidenum">
              <a:rPr lang="ja-JP" altLang="en-GB"/>
              <a:pPr>
                <a:defRPr/>
              </a:pPr>
              <a:t>‹#›</a:t>
            </a:fld>
            <a:endParaRPr lang="en-GB" altLang="ja-JP"/>
          </a:p>
        </p:txBody>
      </p:sp>
    </p:spTree>
    <p:extLst>
      <p:ext uri="{BB962C8B-B14F-4D97-AF65-F5344CB8AC3E}">
        <p14:creationId xmlns:p14="http://schemas.microsoft.com/office/powerpoint/2010/main" val="333937059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9BF2B029-5327-46F9-B183-0105394CD968}" type="slidenum">
              <a:rPr lang="ja-JP" altLang="en-GB"/>
              <a:pPr>
                <a:defRPr/>
              </a:pPr>
              <a:t>‹#›</a:t>
            </a:fld>
            <a:endParaRPr lang="en-GB" altLang="ja-JP"/>
          </a:p>
        </p:txBody>
      </p:sp>
    </p:spTree>
    <p:extLst>
      <p:ext uri="{BB962C8B-B14F-4D97-AF65-F5344CB8AC3E}">
        <p14:creationId xmlns:p14="http://schemas.microsoft.com/office/powerpoint/2010/main" val="51071354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341438"/>
            <a:ext cx="4381500" cy="5192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341438"/>
            <a:ext cx="4381500" cy="5192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CD5D27D8-DD96-4C54-B8F6-298F45BE70A3}" type="slidenum">
              <a:rPr lang="ja-JP" altLang="en-GB"/>
              <a:pPr>
                <a:defRPr/>
              </a:pPr>
              <a:t>‹#›</a:t>
            </a:fld>
            <a:endParaRPr lang="en-GB" altLang="ja-JP"/>
          </a:p>
        </p:txBody>
      </p:sp>
    </p:spTree>
    <p:extLst>
      <p:ext uri="{BB962C8B-B14F-4D97-AF65-F5344CB8AC3E}">
        <p14:creationId xmlns:p14="http://schemas.microsoft.com/office/powerpoint/2010/main" val="307865309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BAC1182C-2F85-4E52-98B4-7962B804D50D}" type="slidenum">
              <a:rPr lang="ja-JP" altLang="en-GB"/>
              <a:pPr>
                <a:defRPr/>
              </a:pPr>
              <a:t>‹#›</a:t>
            </a:fld>
            <a:endParaRPr lang="en-GB" altLang="ja-JP"/>
          </a:p>
        </p:txBody>
      </p:sp>
    </p:spTree>
    <p:extLst>
      <p:ext uri="{BB962C8B-B14F-4D97-AF65-F5344CB8AC3E}">
        <p14:creationId xmlns:p14="http://schemas.microsoft.com/office/powerpoint/2010/main" val="37496293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67DFF5FC-E7C9-41DF-B011-ACCEE7E49B54}" type="slidenum">
              <a:rPr lang="ja-JP" altLang="en-GB"/>
              <a:pPr>
                <a:defRPr/>
              </a:pPr>
              <a:t>‹#›</a:t>
            </a:fld>
            <a:endParaRPr lang="en-GB" altLang="ja-JP"/>
          </a:p>
        </p:txBody>
      </p:sp>
    </p:spTree>
    <p:extLst>
      <p:ext uri="{BB962C8B-B14F-4D97-AF65-F5344CB8AC3E}">
        <p14:creationId xmlns:p14="http://schemas.microsoft.com/office/powerpoint/2010/main" val="246253625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C087E57-E18D-4AAD-BC11-6BB64BAEC537}" type="slidenum">
              <a:rPr lang="ja-JP" altLang="en-GB"/>
              <a:pPr>
                <a:defRPr/>
              </a:pPr>
              <a:t>‹#›</a:t>
            </a:fld>
            <a:endParaRPr lang="en-GB" altLang="ja-JP"/>
          </a:p>
        </p:txBody>
      </p:sp>
    </p:spTree>
    <p:extLst>
      <p:ext uri="{BB962C8B-B14F-4D97-AF65-F5344CB8AC3E}">
        <p14:creationId xmlns:p14="http://schemas.microsoft.com/office/powerpoint/2010/main" val="2480777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A103573D-4E29-45FC-A2A7-B9B8BCE206A4}" type="slidenum">
              <a:rPr lang="ja-JP" altLang="en-GB"/>
              <a:pPr>
                <a:defRPr/>
              </a:pPr>
              <a:t>‹#›</a:t>
            </a:fld>
            <a:endParaRPr lang="en-GB" altLang="ja-JP"/>
          </a:p>
        </p:txBody>
      </p:sp>
    </p:spTree>
    <p:extLst>
      <p:ext uri="{BB962C8B-B14F-4D97-AF65-F5344CB8AC3E}">
        <p14:creationId xmlns:p14="http://schemas.microsoft.com/office/powerpoint/2010/main" val="13826913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90A4F255-CC95-41F6-9ACF-05590FCB197B}" type="slidenum">
              <a:rPr lang="ja-JP" altLang="en-GB"/>
              <a:pPr>
                <a:defRPr/>
              </a:pPr>
              <a:t>‹#›</a:t>
            </a:fld>
            <a:endParaRPr lang="en-GB" altLang="ja-JP"/>
          </a:p>
        </p:txBody>
      </p:sp>
    </p:spTree>
    <p:extLst>
      <p:ext uri="{BB962C8B-B14F-4D97-AF65-F5344CB8AC3E}">
        <p14:creationId xmlns:p14="http://schemas.microsoft.com/office/powerpoint/2010/main" val="258177419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501650" y="122238"/>
            <a:ext cx="8915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ja-JP"/>
              <a:t>Header text</a:t>
            </a:r>
          </a:p>
        </p:txBody>
      </p:sp>
      <p:sp>
        <p:nvSpPr>
          <p:cNvPr id="1027" name="Rectangle 5"/>
          <p:cNvSpPr>
            <a:spLocks noGrp="1" noChangeArrowheads="1"/>
          </p:cNvSpPr>
          <p:nvPr>
            <p:ph type="body" idx="1"/>
          </p:nvPr>
        </p:nvSpPr>
        <p:spPr bwMode="auto">
          <a:xfrm>
            <a:off x="495300" y="1341438"/>
            <a:ext cx="8915400"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ja-JP" dirty="0"/>
              <a:t>Level One Text</a:t>
            </a:r>
          </a:p>
          <a:p>
            <a:pPr lvl="1"/>
            <a:r>
              <a:rPr lang="en-US" altLang="ja-JP" dirty="0"/>
              <a:t>Level Two Text</a:t>
            </a:r>
          </a:p>
          <a:p>
            <a:pPr lvl="2"/>
            <a:r>
              <a:rPr lang="en-US" altLang="ja-JP" dirty="0"/>
              <a:t>Level Three Text</a:t>
            </a:r>
          </a:p>
          <a:p>
            <a:pPr lvl="3"/>
            <a:r>
              <a:rPr lang="en-US" altLang="ja-JP" dirty="0"/>
              <a:t>Level Four Text</a:t>
            </a:r>
          </a:p>
          <a:p>
            <a:pPr lvl="4"/>
            <a:r>
              <a:rPr lang="en-US" altLang="ja-JP" dirty="0"/>
              <a:t>Level Five Text</a:t>
            </a:r>
          </a:p>
        </p:txBody>
      </p:sp>
      <p:sp>
        <p:nvSpPr>
          <p:cNvPr id="1435654" name="Rectangle 6"/>
          <p:cNvSpPr>
            <a:spLocks noGrp="1" noChangeArrowheads="1"/>
          </p:cNvSpPr>
          <p:nvPr>
            <p:ph type="sldNum" sz="quarter" idx="4"/>
          </p:nvPr>
        </p:nvSpPr>
        <p:spPr bwMode="auto">
          <a:xfrm rot="16200000" flipV="1">
            <a:off x="-184150" y="6350000"/>
            <a:ext cx="692150" cy="323850"/>
          </a:xfrm>
          <a:prstGeom prst="rect">
            <a:avLst/>
          </a:prstGeom>
          <a:noFill/>
          <a:ln w="9525">
            <a:noFill/>
            <a:miter lim="800000"/>
            <a:headEnd/>
            <a:tailEnd/>
          </a:ln>
          <a:effectLst/>
        </p:spPr>
        <p:txBody>
          <a:bodyPr vert="horz" wrap="square" lIns="144000" tIns="68400" rIns="91440" bIns="45720" numCol="1" anchor="t" anchorCtr="0" compatLnSpc="1">
            <a:prstTxWarp prst="textNoShape">
              <a:avLst/>
            </a:prstTxWarp>
          </a:bodyPr>
          <a:lstStyle>
            <a:lvl1pPr>
              <a:spcBef>
                <a:spcPct val="0"/>
              </a:spcBef>
              <a:buFontTx/>
              <a:buNone/>
              <a:defRPr sz="1000">
                <a:solidFill>
                  <a:schemeClr val="accent1"/>
                </a:solidFill>
              </a:defRPr>
            </a:lvl1pPr>
          </a:lstStyle>
          <a:p>
            <a:pPr>
              <a:defRPr/>
            </a:pPr>
            <a:fld id="{A89729F5-207C-4C99-BA71-8BE2A7C462F7}" type="slidenum">
              <a:rPr lang="ja-JP" altLang="en-GB"/>
              <a:pPr>
                <a:defRPr/>
              </a:pPr>
              <a:t>‹#›</a:t>
            </a:fld>
            <a:endParaRPr lang="en-GB" altLang="ja-JP"/>
          </a:p>
        </p:txBody>
      </p:sp>
      <p:sp>
        <p:nvSpPr>
          <p:cNvPr id="1029" name="Line 8"/>
          <p:cNvSpPr>
            <a:spLocks noChangeShapeType="1"/>
          </p:cNvSpPr>
          <p:nvPr/>
        </p:nvSpPr>
        <p:spPr bwMode="auto">
          <a:xfrm>
            <a:off x="495300" y="633413"/>
            <a:ext cx="8915400"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030" name="Text Box 20"/>
          <p:cNvSpPr txBox="1">
            <a:spLocks noChangeArrowheads="1"/>
          </p:cNvSpPr>
          <p:nvPr userDrawn="1"/>
        </p:nvSpPr>
        <p:spPr bwMode="auto">
          <a:xfrm>
            <a:off x="323850" y="6597650"/>
            <a:ext cx="958215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6pPr>
            <a:lvl7pPr marL="29718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7pPr>
            <a:lvl8pPr marL="34290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8pPr>
            <a:lvl9pPr marL="38862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pitchFamily="50" charset="-128"/>
              </a:defRPr>
            </a:lvl9pPr>
          </a:lstStyle>
          <a:p>
            <a:pPr algn="l" eaLnBrk="1" hangingPunct="1">
              <a:defRPr/>
            </a:pPr>
            <a:r>
              <a:rPr lang="ja-JP" altLang="en-US" sz="900" dirty="0">
                <a:latin typeface="Century" pitchFamily="18" charset="0"/>
              </a:rPr>
              <a:t>公告第</a:t>
            </a:r>
            <a:r>
              <a:rPr lang="en-US" altLang="ja-JP" sz="900" dirty="0">
                <a:latin typeface="Century" pitchFamily="18" charset="0"/>
              </a:rPr>
              <a:t>25-1-1</a:t>
            </a:r>
            <a:r>
              <a:rPr lang="ja-JP" altLang="en-US" sz="900" dirty="0">
                <a:latin typeface="Century" pitchFamily="18" charset="0"/>
              </a:rPr>
              <a:t>号　</a:t>
            </a:r>
            <a:r>
              <a:rPr lang="en-US" altLang="ja-JP" sz="900" dirty="0">
                <a:latin typeface="Century" pitchFamily="18" charset="0"/>
              </a:rPr>
              <a:t>BIM</a:t>
            </a:r>
            <a:r>
              <a:rPr lang="ja-JP" altLang="en-US" sz="900" dirty="0">
                <a:latin typeface="Century" pitchFamily="18" charset="0"/>
              </a:rPr>
              <a:t>による業務プロセスの効率化および施設・工程・工法概念の検討</a:t>
            </a:r>
            <a:endParaRPr lang="ja-JP" altLang="en-US" sz="900" dirty="0"/>
          </a:p>
        </p:txBody>
      </p:sp>
    </p:spTree>
  </p:cSld>
  <p:clrMap bg1="lt1" tx1="dk1" bg2="lt2" tx2="dk2" accent1="accent1" accent2="accent2" accent3="accent3" accent4="accent4" accent5="accent5" accent6="accent6" hlink="hlink" folHlink="folHlink"/>
  <p:sldLayoutIdLst>
    <p:sldLayoutId id="2147484426" r:id="rId1"/>
    <p:sldLayoutId id="2147484416" r:id="rId2"/>
    <p:sldLayoutId id="2147484417" r:id="rId3"/>
    <p:sldLayoutId id="2147484418" r:id="rId4"/>
    <p:sldLayoutId id="2147484419" r:id="rId5"/>
    <p:sldLayoutId id="2147484420" r:id="rId6"/>
    <p:sldLayoutId id="2147484421" r:id="rId7"/>
    <p:sldLayoutId id="2147484422" r:id="rId8"/>
    <p:sldLayoutId id="2147484423" r:id="rId9"/>
    <p:sldLayoutId id="2147484424" r:id="rId10"/>
    <p:sldLayoutId id="2147484425" r:id="rId11"/>
  </p:sldLayoutIdLst>
  <p:transition/>
  <p:hf hdr="0" ftr="0" dt="0"/>
  <p:txStyles>
    <p:titleStyle>
      <a:lvl1pPr algn="l" rtl="0" eaLnBrk="0" fontAlgn="base" hangingPunct="0">
        <a:spcBef>
          <a:spcPct val="0"/>
        </a:spcBef>
        <a:spcAft>
          <a:spcPct val="0"/>
        </a:spcAft>
        <a:defRPr kumimoji="1" sz="2000" b="1">
          <a:solidFill>
            <a:schemeClr val="accent1"/>
          </a:solidFill>
          <a:latin typeface="+mj-lt"/>
          <a:ea typeface="+mj-ea"/>
          <a:cs typeface="+mj-cs"/>
        </a:defRPr>
      </a:lvl1pPr>
      <a:lvl2pPr algn="l" rtl="0" eaLnBrk="0" fontAlgn="base" hangingPunct="0">
        <a:spcBef>
          <a:spcPct val="0"/>
        </a:spcBef>
        <a:spcAft>
          <a:spcPct val="0"/>
        </a:spcAft>
        <a:defRPr kumimoji="1" sz="2000" b="1">
          <a:solidFill>
            <a:schemeClr val="accent1"/>
          </a:solidFill>
          <a:latin typeface="Arial" charset="0"/>
          <a:ea typeface="ＭＳ Ｐゴシック" pitchFamily="50" charset="-128"/>
          <a:cs typeface="Arial" charset="0"/>
        </a:defRPr>
      </a:lvl2pPr>
      <a:lvl3pPr algn="l" rtl="0" eaLnBrk="0" fontAlgn="base" hangingPunct="0">
        <a:spcBef>
          <a:spcPct val="0"/>
        </a:spcBef>
        <a:spcAft>
          <a:spcPct val="0"/>
        </a:spcAft>
        <a:defRPr kumimoji="1" sz="2000" b="1">
          <a:solidFill>
            <a:schemeClr val="accent1"/>
          </a:solidFill>
          <a:latin typeface="Arial" charset="0"/>
          <a:ea typeface="ＭＳ Ｐゴシック" pitchFamily="50" charset="-128"/>
          <a:cs typeface="Arial" charset="0"/>
        </a:defRPr>
      </a:lvl3pPr>
      <a:lvl4pPr algn="l" rtl="0" eaLnBrk="0" fontAlgn="base" hangingPunct="0">
        <a:spcBef>
          <a:spcPct val="0"/>
        </a:spcBef>
        <a:spcAft>
          <a:spcPct val="0"/>
        </a:spcAft>
        <a:defRPr kumimoji="1" sz="2000" b="1">
          <a:solidFill>
            <a:schemeClr val="accent1"/>
          </a:solidFill>
          <a:latin typeface="Arial" charset="0"/>
          <a:ea typeface="ＭＳ Ｐゴシック" pitchFamily="50" charset="-128"/>
          <a:cs typeface="Arial" charset="0"/>
        </a:defRPr>
      </a:lvl4pPr>
      <a:lvl5pPr algn="l" rtl="0" eaLnBrk="0" fontAlgn="base" hangingPunct="0">
        <a:spcBef>
          <a:spcPct val="0"/>
        </a:spcBef>
        <a:spcAft>
          <a:spcPct val="0"/>
        </a:spcAft>
        <a:defRPr kumimoji="1" sz="2000" b="1">
          <a:solidFill>
            <a:schemeClr val="accent1"/>
          </a:solidFill>
          <a:latin typeface="Arial" charset="0"/>
          <a:ea typeface="ＭＳ Ｐゴシック" pitchFamily="50" charset="-128"/>
          <a:cs typeface="Arial" charset="0"/>
        </a:defRPr>
      </a:lvl5pPr>
      <a:lvl6pPr marL="457200" algn="l" rtl="0" fontAlgn="base">
        <a:spcBef>
          <a:spcPct val="0"/>
        </a:spcBef>
        <a:spcAft>
          <a:spcPct val="0"/>
        </a:spcAft>
        <a:defRPr kumimoji="1" sz="2000" b="1">
          <a:solidFill>
            <a:schemeClr val="accent1"/>
          </a:solidFill>
          <a:latin typeface="Arial" charset="0"/>
          <a:ea typeface="ＭＳ Ｐゴシック" pitchFamily="50" charset="-128"/>
          <a:cs typeface="Arial" charset="0"/>
        </a:defRPr>
      </a:lvl6pPr>
      <a:lvl7pPr marL="914400" algn="l" rtl="0" fontAlgn="base">
        <a:spcBef>
          <a:spcPct val="0"/>
        </a:spcBef>
        <a:spcAft>
          <a:spcPct val="0"/>
        </a:spcAft>
        <a:defRPr kumimoji="1" sz="2000" b="1">
          <a:solidFill>
            <a:schemeClr val="accent1"/>
          </a:solidFill>
          <a:latin typeface="Arial" charset="0"/>
          <a:ea typeface="ＭＳ Ｐゴシック" pitchFamily="50" charset="-128"/>
          <a:cs typeface="Arial" charset="0"/>
        </a:defRPr>
      </a:lvl7pPr>
      <a:lvl8pPr marL="1371600" algn="l" rtl="0" fontAlgn="base">
        <a:spcBef>
          <a:spcPct val="0"/>
        </a:spcBef>
        <a:spcAft>
          <a:spcPct val="0"/>
        </a:spcAft>
        <a:defRPr kumimoji="1" sz="2000" b="1">
          <a:solidFill>
            <a:schemeClr val="accent1"/>
          </a:solidFill>
          <a:latin typeface="Arial" charset="0"/>
          <a:ea typeface="ＭＳ Ｐゴシック" pitchFamily="50" charset="-128"/>
          <a:cs typeface="Arial" charset="0"/>
        </a:defRPr>
      </a:lvl8pPr>
      <a:lvl9pPr marL="1828800" algn="l" rtl="0" fontAlgn="base">
        <a:spcBef>
          <a:spcPct val="0"/>
        </a:spcBef>
        <a:spcAft>
          <a:spcPct val="0"/>
        </a:spcAft>
        <a:defRPr kumimoji="1" sz="2000" b="1">
          <a:solidFill>
            <a:schemeClr val="accent1"/>
          </a:solidFill>
          <a:latin typeface="Arial" charset="0"/>
          <a:ea typeface="ＭＳ Ｐゴシック" pitchFamily="50" charset="-128"/>
          <a:cs typeface="Arial" charset="0"/>
        </a:defRPr>
      </a:lvl9pPr>
    </p:titleStyle>
    <p:bodyStyle>
      <a:lvl1pPr marL="192088" indent="-192088" algn="l" rtl="0" eaLnBrk="0" fontAlgn="base" hangingPunct="0">
        <a:lnSpc>
          <a:spcPct val="104000"/>
        </a:lnSpc>
        <a:spcBef>
          <a:spcPct val="20000"/>
        </a:spcBef>
        <a:spcAft>
          <a:spcPct val="0"/>
        </a:spcAft>
        <a:buClr>
          <a:schemeClr val="accent1"/>
        </a:buClr>
        <a:buFont typeface="Wingdings" pitchFamily="2" charset="2"/>
        <a:buChar char="§"/>
        <a:defRPr kumimoji="1" sz="1600">
          <a:solidFill>
            <a:schemeClr val="tx1"/>
          </a:solidFill>
          <a:latin typeface="+mn-lt"/>
          <a:ea typeface="+mn-ea"/>
          <a:cs typeface="+mn-cs"/>
        </a:defRPr>
      </a:lvl1pPr>
      <a:lvl2pPr marL="463550" indent="-185738" algn="l" rtl="0" eaLnBrk="0" fontAlgn="base" hangingPunct="0">
        <a:lnSpc>
          <a:spcPct val="104000"/>
        </a:lnSpc>
        <a:spcBef>
          <a:spcPct val="20000"/>
        </a:spcBef>
        <a:spcAft>
          <a:spcPct val="0"/>
        </a:spcAft>
        <a:buClr>
          <a:schemeClr val="accent1"/>
        </a:buClr>
        <a:buSzPct val="70000"/>
        <a:buFont typeface="Wingdings" pitchFamily="2" charset="2"/>
        <a:buChar char="Ø"/>
        <a:defRPr kumimoji="1" sz="1400">
          <a:solidFill>
            <a:schemeClr val="tx1"/>
          </a:solidFill>
          <a:latin typeface="+mn-lt"/>
          <a:ea typeface="+mn-ea"/>
          <a:cs typeface="+mn-cs"/>
        </a:defRPr>
      </a:lvl2pPr>
      <a:lvl3pPr marL="768350" indent="-193675" algn="l" rtl="0" eaLnBrk="0" fontAlgn="base" hangingPunct="0">
        <a:lnSpc>
          <a:spcPct val="104000"/>
        </a:lnSpc>
        <a:spcBef>
          <a:spcPct val="20000"/>
        </a:spcBef>
        <a:spcAft>
          <a:spcPct val="0"/>
        </a:spcAft>
        <a:buClr>
          <a:schemeClr val="accent1"/>
        </a:buClr>
        <a:buFont typeface="Wingdings" pitchFamily="2" charset="2"/>
        <a:buChar char="ü"/>
        <a:defRPr kumimoji="1" sz="1200">
          <a:solidFill>
            <a:schemeClr val="tx1"/>
          </a:solidFill>
          <a:latin typeface="+mn-lt"/>
          <a:ea typeface="+mn-ea"/>
          <a:cs typeface="+mn-cs"/>
        </a:defRPr>
      </a:lvl3pPr>
      <a:lvl4pPr marL="1052513" indent="-180975" algn="l" rtl="0" eaLnBrk="0" fontAlgn="base" hangingPunct="0">
        <a:lnSpc>
          <a:spcPct val="104000"/>
        </a:lnSpc>
        <a:spcBef>
          <a:spcPct val="20000"/>
        </a:spcBef>
        <a:spcAft>
          <a:spcPct val="0"/>
        </a:spcAft>
        <a:buClr>
          <a:schemeClr val="accent1"/>
        </a:buClr>
        <a:buFont typeface="SimSun" pitchFamily="2" charset="-122"/>
        <a:buChar char="-"/>
        <a:defRPr kumimoji="1" sz="1000">
          <a:solidFill>
            <a:schemeClr val="tx1"/>
          </a:solidFill>
          <a:latin typeface="+mn-lt"/>
          <a:ea typeface="+mn-ea"/>
          <a:cs typeface="+mn-cs"/>
        </a:defRPr>
      </a:lvl4pPr>
      <a:lvl5pPr marL="1381125" indent="-146050" algn="l" rtl="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5pPr>
      <a:lvl6pPr marL="1838325" indent="-146050" algn="l" rtl="0" fontAlgn="base">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6pPr>
      <a:lvl7pPr marL="2295525" indent="-146050" algn="l" rtl="0" fontAlgn="base">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7pPr>
      <a:lvl8pPr marL="2752725" indent="-146050" algn="l" rtl="0" fontAlgn="base">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8pPr>
      <a:lvl9pPr marL="3209925" indent="-146050" algn="l" rtl="0" fontAlgn="base">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0"/>
              </a:spcBef>
              <a:buClrTx/>
              <a:buFontTx/>
              <a:buNone/>
            </a:pPr>
            <a:fld id="{1825B25B-F69F-44B7-A767-021EDFD4E1EB}" type="slidenum">
              <a:rPr kumimoji="0" lang="ja-JP" altLang="en-GB" sz="1000" smtClean="0">
                <a:solidFill>
                  <a:schemeClr val="accent1"/>
                </a:solidFill>
                <a:latin typeface="BIZ UDPゴシック" panose="020B0400000000000000" pitchFamily="50" charset="-128"/>
                <a:ea typeface="BIZ UDPゴシック" panose="020B0400000000000000" pitchFamily="50" charset="-128"/>
              </a:rPr>
              <a:pPr algn="ctr" eaLnBrk="1" hangingPunct="1">
                <a:lnSpc>
                  <a:spcPct val="100000"/>
                </a:lnSpc>
                <a:spcBef>
                  <a:spcPct val="0"/>
                </a:spcBef>
                <a:buClrTx/>
                <a:buFontTx/>
                <a:buNone/>
              </a:pPr>
              <a:t>1</a:t>
            </a:fld>
            <a:endParaRPr kumimoji="0" lang="en-GB" altLang="ja-JP" sz="1000" dirty="0">
              <a:solidFill>
                <a:schemeClr val="accent1"/>
              </a:solidFill>
              <a:latin typeface="BIZ UDPゴシック" panose="020B0400000000000000" pitchFamily="50" charset="-128"/>
              <a:ea typeface="BIZ UDPゴシック" panose="020B0400000000000000" pitchFamily="50" charset="-128"/>
            </a:endParaRPr>
          </a:p>
        </p:txBody>
      </p:sp>
      <p:sp>
        <p:nvSpPr>
          <p:cNvPr id="3075" name="Rectangle 2"/>
          <p:cNvSpPr>
            <a:spLocks noGrp="1" noChangeArrowheads="1"/>
          </p:cNvSpPr>
          <p:nvPr>
            <p:ph type="title"/>
          </p:nvPr>
        </p:nvSpPr>
        <p:spPr/>
        <p:txBody>
          <a:bodyPr/>
          <a:lstStyle/>
          <a:p>
            <a:pPr eaLnBrk="1" hangingPunct="1"/>
            <a:r>
              <a:rPr lang="en-US" altLang="ja-JP" sz="1200" dirty="0">
                <a:latin typeface="BIZ UDPゴシック" panose="020B0400000000000000" pitchFamily="50" charset="-128"/>
                <a:ea typeface="BIZ UDPゴシック" panose="020B0400000000000000" pitchFamily="50" charset="-128"/>
              </a:rPr>
              <a:t>【1 </a:t>
            </a:r>
            <a:r>
              <a:rPr lang="ja-JP" altLang="en-US" sz="1200" dirty="0">
                <a:latin typeface="BIZ UDPゴシック" panose="020B0400000000000000" pitchFamily="50" charset="-128"/>
                <a:ea typeface="BIZ UDPゴシック" panose="020B0400000000000000" pitchFamily="50" charset="-128"/>
              </a:rPr>
              <a:t>事業の内容及び実施方法</a:t>
            </a:r>
            <a:r>
              <a:rPr lang="en-US" altLang="ja-JP" sz="1200" dirty="0">
                <a:latin typeface="BIZ UDPゴシック" panose="020B0400000000000000" pitchFamily="50" charset="-128"/>
                <a:ea typeface="BIZ UDPゴシック" panose="020B0400000000000000" pitchFamily="50" charset="-128"/>
              </a:rPr>
              <a:t>】</a:t>
            </a:r>
            <a:br>
              <a:rPr lang="en-US" altLang="ja-JP"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1.1. </a:t>
            </a:r>
            <a:r>
              <a:rPr lang="ja-JP" altLang="en-US" sz="1200" dirty="0">
                <a:latin typeface="BIZ UDPゴシック" panose="020B0400000000000000" pitchFamily="50" charset="-128"/>
                <a:ea typeface="BIZ UDPゴシック" panose="020B0400000000000000" pitchFamily="50" charset="-128"/>
              </a:rPr>
              <a:t>事業内容（実施方法を含む） </a:t>
            </a:r>
            <a:br>
              <a:rPr lang="ja-JP" altLang="en-US"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1.1.1. BIM</a:t>
            </a:r>
            <a:r>
              <a:rPr lang="ja-JP" altLang="en-US" sz="1200" dirty="0">
                <a:latin typeface="BIZ UDPゴシック" panose="020B0400000000000000" pitchFamily="50" charset="-128"/>
                <a:ea typeface="BIZ UDPゴシック" panose="020B0400000000000000" pitchFamily="50" charset="-128"/>
              </a:rPr>
              <a:t>データ授受に関する効率化検討</a:t>
            </a:r>
          </a:p>
        </p:txBody>
      </p:sp>
      <p:sp>
        <p:nvSpPr>
          <p:cNvPr id="3076" name="Rectangle 3"/>
          <p:cNvSpPr>
            <a:spLocks noGrp="1" noChangeArrowheads="1"/>
          </p:cNvSpPr>
          <p:nvPr>
            <p:ph type="body" idx="1"/>
          </p:nvPr>
        </p:nvSpPr>
        <p:spPr>
          <a:xfrm>
            <a:off x="495300" y="1340768"/>
            <a:ext cx="8915400" cy="5192712"/>
          </a:xfrm>
          <a:noFill/>
        </p:spPr>
        <p:txBody>
          <a:bodyPr/>
          <a:lstStyle/>
          <a:p>
            <a:pPr marL="177800" indent="-177800" eaLnBrk="1" hangingPunct="1"/>
            <a:r>
              <a:rPr lang="ja-JP" altLang="en-US" dirty="0">
                <a:latin typeface="BIZ UDPゴシック" panose="020B0400000000000000" pitchFamily="50" charset="-128"/>
                <a:ea typeface="BIZ UDPゴシック" panose="020B0400000000000000" pitchFamily="50" charset="-128"/>
              </a:rPr>
              <a:t>事業内容（実施方法を含む）</a:t>
            </a:r>
            <a:endParaRPr lang="en-US" altLang="ja-JP" dirty="0">
              <a:latin typeface="BIZ UDPゴシック" panose="020B0400000000000000" pitchFamily="50" charset="-128"/>
              <a:ea typeface="BIZ UDPゴシック" panose="020B0400000000000000" pitchFamily="50" charset="-128"/>
            </a:endParaRPr>
          </a:p>
        </p:txBody>
      </p:sp>
      <p:sp>
        <p:nvSpPr>
          <p:cNvPr id="3077" name="Rectangle 4"/>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88900" indent="-88900"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eaLnBrk="1" hangingPunct="1">
              <a:lnSpc>
                <a:spcPct val="100000"/>
              </a:lnSpc>
              <a:spcBef>
                <a:spcPct val="0"/>
              </a:spcBef>
              <a:buClrTx/>
            </a:pPr>
            <a:r>
              <a:rPr kumimoji="0" lang="ja-JP" altLang="en-US" sz="1000" dirty="0">
                <a:latin typeface="BIZ UDPゴシック" panose="020B0400000000000000" pitchFamily="50" charset="-128"/>
                <a:ea typeface="BIZ UDPゴシック" panose="020B0400000000000000" pitchFamily="50" charset="-128"/>
              </a:rPr>
              <a:t>事業内容（実施方法を含む）について具体的に記述する。</a:t>
            </a:r>
          </a:p>
        </p:txBody>
      </p:sp>
      <p:sp>
        <p:nvSpPr>
          <p:cNvPr id="3078" name="Rectangle 7"/>
          <p:cNvSpPr>
            <a:spLocks noChangeArrowheads="1"/>
          </p:cNvSpPr>
          <p:nvPr/>
        </p:nvSpPr>
        <p:spPr bwMode="auto">
          <a:xfrm>
            <a:off x="50165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400" b="1">
                <a:latin typeface="BIZ UDPゴシック" panose="020B0400000000000000" pitchFamily="50" charset="-128"/>
                <a:ea typeface="BIZ UDPゴシック" panose="020B0400000000000000" pitchFamily="50" charset="-128"/>
              </a:rPr>
              <a:t>記述内容</a:t>
            </a:r>
          </a:p>
        </p:txBody>
      </p:sp>
      <p:sp>
        <p:nvSpPr>
          <p:cNvPr id="11" name="Text Box 6"/>
          <p:cNvSpPr txBox="1">
            <a:spLocks noChangeArrowheads="1"/>
          </p:cNvSpPr>
          <p:nvPr/>
        </p:nvSpPr>
        <p:spPr bwMode="auto">
          <a:xfrm>
            <a:off x="6537325" y="44624"/>
            <a:ext cx="3096195" cy="556179"/>
          </a:xfrm>
          <a:prstGeom prst="rect">
            <a:avLst/>
          </a:prstGeom>
          <a:noFill/>
          <a:ln w="6350" algn="ctr">
            <a:noFill/>
            <a:miter lim="800000"/>
            <a:headEnd/>
            <a:tailEnd type="none" w="lg" len="lg"/>
          </a:ln>
        </p:spPr>
        <p:txBody>
          <a:bodyPr wrap="square" lIns="90000" tIns="46800" rIns="90000" bIns="46800">
            <a:spAutoFit/>
          </a:bodyPr>
          <a:lstStyle/>
          <a:p>
            <a:pPr algn="l">
              <a:defRPr/>
            </a:pPr>
            <a:r>
              <a:rPr lang="en-US" altLang="ja-JP" sz="1200" b="1" dirty="0">
                <a:latin typeface="BIZ UDPゴシック" panose="020B0400000000000000" pitchFamily="50" charset="-128"/>
                <a:ea typeface="BIZ UDPゴシック" panose="020B0400000000000000" pitchFamily="50" charset="-128"/>
              </a:rPr>
              <a:t>6.1(</a:t>
            </a:r>
            <a:r>
              <a:rPr lang="ja-JP" altLang="en-US" sz="1200" b="1" dirty="0">
                <a:latin typeface="BIZ UDPゴシック" panose="020B0400000000000000" pitchFamily="50" charset="-128"/>
                <a:ea typeface="BIZ UDPゴシック" panose="020B0400000000000000" pitchFamily="50" charset="-128"/>
              </a:rPr>
              <a:t>別紙</a:t>
            </a:r>
            <a:r>
              <a:rPr lang="en-US" altLang="ja-JP" sz="1200" b="1" dirty="0">
                <a:latin typeface="BIZ UDPゴシック" panose="020B0400000000000000" pitchFamily="50" charset="-128"/>
                <a:ea typeface="BIZ UDPゴシック" panose="020B0400000000000000" pitchFamily="50" charset="-128"/>
              </a:rPr>
              <a:t>1) </a:t>
            </a:r>
            <a:r>
              <a:rPr lang="ja-JP" altLang="en-US" sz="1200" b="1" dirty="0">
                <a:latin typeface="BIZ UDPゴシック" panose="020B0400000000000000" pitchFamily="50" charset="-128"/>
                <a:ea typeface="BIZ UDPゴシック" panose="020B0400000000000000" pitchFamily="50" charset="-128"/>
              </a:rPr>
              <a:t>提案書雛形　</a:t>
            </a:r>
            <a:r>
              <a:rPr lang="en-US" altLang="ja-JP" sz="1200" b="1" dirty="0">
                <a:latin typeface="BIZ UDPゴシック" panose="020B0400000000000000" pitchFamily="50" charset="-128"/>
                <a:ea typeface="BIZ UDPゴシック" panose="020B0400000000000000" pitchFamily="50" charset="-128"/>
              </a:rPr>
              <a:t>【</a:t>
            </a:r>
            <a:r>
              <a:rPr lang="ja-JP" altLang="en-US" sz="1200" b="1" dirty="0">
                <a:latin typeface="BIZ UDPゴシック" panose="020B0400000000000000" pitchFamily="50" charset="-128"/>
                <a:ea typeface="BIZ UDPゴシック" panose="020B0400000000000000" pitchFamily="50" charset="-128"/>
              </a:rPr>
              <a:t>雛形頁番号</a:t>
            </a:r>
            <a:r>
              <a:rPr lang="en-US" altLang="ja-JP" sz="1200" b="1" dirty="0">
                <a:latin typeface="BIZ UDPゴシック" panose="020B0400000000000000" pitchFamily="50" charset="-128"/>
                <a:ea typeface="BIZ UDPゴシック" panose="020B0400000000000000" pitchFamily="50" charset="-128"/>
              </a:rPr>
              <a:t>1】</a:t>
            </a:r>
          </a:p>
          <a:p>
            <a:pPr algn="l">
              <a:defRPr/>
            </a:pPr>
            <a:r>
              <a:rPr lang="ja-JP" altLang="en-US" sz="1200" b="1" dirty="0">
                <a:solidFill>
                  <a:srgbClr val="FF0000"/>
                </a:solidFill>
                <a:latin typeface="BIZ UDPゴシック" panose="020B0400000000000000" pitchFamily="50" charset="-128"/>
                <a:ea typeface="BIZ UDPゴシック" panose="020B0400000000000000" pitchFamily="50" charset="-128"/>
              </a:rPr>
              <a:t>入札企業名</a:t>
            </a:r>
            <a:r>
              <a:rPr lang="ja-JP" altLang="en-US" sz="1200" b="1" dirty="0">
                <a:solidFill>
                  <a:srgbClr val="FF0000"/>
                </a:solidFill>
                <a:latin typeface="BIZ UDPゴシック" panose="020B0400000000000000" pitchFamily="50" charset="-128"/>
                <a:ea typeface="BIZ UDPゴシック" panose="020B0400000000000000" pitchFamily="50" charset="-128"/>
                <a:sym typeface="Wingdings" panose="05000000000000000000" pitchFamily="2" charset="2"/>
              </a:rPr>
              <a:t>：（入札企業にて記載）</a:t>
            </a:r>
            <a:endParaRPr lang="ja-JP" altLang="en-US" sz="1600" b="1" dirty="0">
              <a:solidFill>
                <a:srgbClr val="FF0000"/>
              </a:solidFill>
              <a:latin typeface="BIZ UDPゴシック" panose="020B0400000000000000" pitchFamily="50" charset="-128"/>
              <a:ea typeface="BIZ UDPゴシック" panose="020B0400000000000000" pitchFamily="50" charset="-128"/>
            </a:endParaRPr>
          </a:p>
        </p:txBody>
      </p:sp>
      <p:sp>
        <p:nvSpPr>
          <p:cNvPr id="12" name="AutoShape 5"/>
          <p:cNvSpPr>
            <a:spLocks noChangeArrowheads="1"/>
          </p:cNvSpPr>
          <p:nvPr/>
        </p:nvSpPr>
        <p:spPr bwMode="auto">
          <a:xfrm>
            <a:off x="3372280" y="3763962"/>
            <a:ext cx="6038420" cy="2617365"/>
          </a:xfrm>
          <a:prstGeom prst="octagon">
            <a:avLst>
              <a:gd name="adj" fmla="val 9463"/>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p>
            <a:pPr marL="180000" algn="l">
              <a:spcBef>
                <a:spcPct val="10000"/>
              </a:spcBef>
              <a:buFontTx/>
              <a:buNone/>
              <a:defRPr/>
            </a:pP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加点評価の観点</a:t>
            </a:r>
            <a:r>
              <a:rPr lang="en-US" altLang="ja-JP" sz="1000" dirty="0">
                <a:latin typeface="BIZ UDPゴシック" panose="020B0400000000000000" pitchFamily="50" charset="-128"/>
                <a:ea typeface="BIZ UDPゴシック" panose="020B0400000000000000" pitchFamily="50" charset="-128"/>
              </a:rPr>
              <a:t>】</a:t>
            </a: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他社</a:t>
            </a: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データを受領して建屋構造解析（建屋耐震解析）を実施した経験があるか。</a:t>
            </a:r>
            <a:endParaRPr lang="en-US" altLang="ja-JP" sz="1000" dirty="0">
              <a:latin typeface="BIZ UDPゴシック" panose="020B0400000000000000" pitchFamily="50" charset="-128"/>
              <a:ea typeface="BIZ UDPゴシック" panose="020B0400000000000000" pitchFamily="50" charset="-128"/>
            </a:endParaRPr>
          </a:p>
          <a:p>
            <a:pPr marL="265113"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データを用いた建屋構造解析</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設計等のデータ連携・効率化システムを有しているか。</a:t>
            </a:r>
            <a:endParaRPr lang="en-US" altLang="ja-JP" sz="1000" dirty="0">
              <a:latin typeface="BIZ UDPゴシック" panose="020B0400000000000000" pitchFamily="50" charset="-128"/>
              <a:ea typeface="BIZ UDPゴシック" panose="020B0400000000000000" pitchFamily="50" charset="-128"/>
            </a:endParaRP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学会等で公表可能な（または公表済みの）</a:t>
            </a: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データを用いた上記システムを有しているか。</a:t>
            </a:r>
            <a:endParaRPr lang="en-US" altLang="ja-JP" sz="1000" dirty="0">
              <a:latin typeface="BIZ UDPゴシック" panose="020B0400000000000000" pitchFamily="50" charset="-128"/>
              <a:ea typeface="BIZ UDPゴシック" panose="020B0400000000000000" pitchFamily="50" charset="-128"/>
            </a:endParaRPr>
          </a:p>
          <a:p>
            <a:pPr marL="265113"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Autodesk</a:t>
            </a: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Construction</a:t>
            </a: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Cloud</a:t>
            </a:r>
            <a:r>
              <a:rPr lang="ja-JP" altLang="en-US" sz="1000" dirty="0">
                <a:latin typeface="BIZ UDPゴシック" panose="020B0400000000000000" pitchFamily="50" charset="-128"/>
                <a:ea typeface="BIZ UDPゴシック" panose="020B0400000000000000" pitchFamily="50" charset="-128"/>
              </a:rPr>
              <a:t>を用いたデータ授受効率化イメージを既に有しているか。</a:t>
            </a:r>
            <a:endParaRPr lang="en-US" altLang="ja-JP" sz="1000" dirty="0">
              <a:latin typeface="BIZ UDPゴシック" panose="020B0400000000000000" pitchFamily="50" charset="-128"/>
              <a:ea typeface="BIZ UDPゴシック" panose="020B0400000000000000" pitchFamily="50" charset="-128"/>
            </a:endParaRP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具体的かつ詳細か。</a:t>
            </a: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事業の内容に創意工夫が見られるか。</a:t>
            </a: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効率的・効果的、かつ実現可能な実施方法か。</a:t>
            </a: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実施計画に具体性があり、当社の意図と合致しているか。</a:t>
            </a:r>
            <a:endParaRPr lang="en-US" altLang="ja-JP" sz="1000" dirty="0">
              <a:latin typeface="BIZ UDPゴシック" panose="020B0400000000000000" pitchFamily="50" charset="-128"/>
              <a:ea typeface="BIZ UDPゴシック" panose="020B0400000000000000" pitchFamily="50" charset="-128"/>
            </a:endParaRPr>
          </a:p>
        </p:txBody>
      </p:sp>
      <p:sp>
        <p:nvSpPr>
          <p:cNvPr id="4" name="AutoShape 8">
            <a:extLst>
              <a:ext uri="{FF2B5EF4-FFF2-40B4-BE49-F238E27FC236}">
                <a16:creationId xmlns:a16="http://schemas.microsoft.com/office/drawing/2014/main" id="{0388FFC8-D3F8-556E-5B52-85C6B3248372}"/>
              </a:ext>
            </a:extLst>
          </p:cNvPr>
          <p:cNvSpPr>
            <a:spLocks noChangeArrowheads="1"/>
          </p:cNvSpPr>
          <p:nvPr/>
        </p:nvSpPr>
        <p:spPr bwMode="auto">
          <a:xfrm>
            <a:off x="3372280" y="1844675"/>
            <a:ext cx="6038420" cy="1727200"/>
          </a:xfrm>
          <a:prstGeom prst="roundRect">
            <a:avLst>
              <a:gd name="adj" fmla="val 22748"/>
            </a:avLst>
          </a:prstGeom>
          <a:solidFill>
            <a:schemeClr val="bg1"/>
          </a:solidFill>
          <a:ln w="19050" algn="ctr">
            <a:solidFill>
              <a:schemeClr val="tx1"/>
            </a:solidFill>
            <a:round/>
            <a:headEnd/>
            <a:tailEnd type="none" w="lg" len="lg"/>
          </a:ln>
          <a:effectLst>
            <a:outerShdw dist="107763" dir="2700000" algn="ctr" rotWithShape="0">
              <a:schemeClr val="bg2">
                <a:alpha val="50000"/>
              </a:schemeClr>
            </a:outerShdw>
          </a:effectLst>
        </p:spPr>
        <p:txBody>
          <a:bodyPr anchor="ctr"/>
          <a:lstStyle/>
          <a:p>
            <a:pPr marL="265113" algn="l">
              <a:spcBef>
                <a:spcPct val="10000"/>
              </a:spcBef>
              <a:buFontTx/>
              <a:buNone/>
              <a:defRPr/>
            </a:pP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基礎点評価の観点</a:t>
            </a:r>
            <a:r>
              <a:rPr lang="en-US" altLang="ja-JP" sz="1000" dirty="0">
                <a:latin typeface="BIZ UDPゴシック" panose="020B0400000000000000" pitchFamily="50" charset="-128"/>
                <a:ea typeface="BIZ UDPゴシック" panose="020B0400000000000000" pitchFamily="50" charset="-128"/>
              </a:rPr>
              <a:t>】</a:t>
            </a:r>
          </a:p>
          <a:p>
            <a:pPr marL="358775"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事業目的と整合しているか。 </a:t>
            </a:r>
          </a:p>
          <a:p>
            <a:pPr marL="358775"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データで原子力発電施設の建築設計を実施した実績があるか。</a:t>
            </a:r>
            <a:endParaRPr lang="en-US" altLang="ja-JP" sz="1000" dirty="0">
              <a:latin typeface="BIZ UDPゴシック" panose="020B0400000000000000" pitchFamily="50" charset="-128"/>
              <a:ea typeface="BIZ UDPゴシック" panose="020B0400000000000000" pitchFamily="50" charset="-128"/>
            </a:endParaRPr>
          </a:p>
          <a:p>
            <a:pPr marL="358775"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データから建屋構造解析（建屋耐震解析）へ効率的な連携が可能か。</a:t>
            </a:r>
            <a:endParaRPr lang="en-US" altLang="ja-JP" sz="1000" dirty="0">
              <a:latin typeface="BIZ UDPゴシック" panose="020B0400000000000000" pitchFamily="50" charset="-128"/>
              <a:ea typeface="BIZ UDPゴシック" panose="020B0400000000000000" pitchFamily="50" charset="-128"/>
            </a:endParaRPr>
          </a:p>
          <a:p>
            <a:pPr marL="358775"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データを用いて原子力発電メーカーとデータを授受した経験があるか。</a:t>
            </a:r>
            <a:endParaRPr lang="en-US" altLang="ja-JP" sz="1000" dirty="0">
              <a:latin typeface="BIZ UDPゴシック" panose="020B0400000000000000" pitchFamily="50" charset="-128"/>
              <a:ea typeface="BIZ UDPゴシック" panose="020B0400000000000000" pitchFamily="50" charset="-128"/>
            </a:endParaRPr>
          </a:p>
          <a:p>
            <a:pPr marL="358775"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データを用いて原子力発電メーカーへデータ授受方法の提案経験があるか。</a:t>
            </a:r>
            <a:endParaRPr lang="en-US" altLang="ja-JP" sz="1000" dirty="0">
              <a:latin typeface="BIZ UDPゴシック" panose="020B0400000000000000" pitchFamily="50" charset="-128"/>
              <a:ea typeface="BIZ UDPゴシック" panose="020B0400000000000000" pitchFamily="50" charset="-128"/>
            </a:endParaRPr>
          </a:p>
          <a:p>
            <a:pPr marL="358775"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Autodesk</a:t>
            </a: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Revit</a:t>
            </a:r>
            <a:r>
              <a:rPr lang="ja-JP" altLang="en-US" sz="1000" dirty="0">
                <a:latin typeface="BIZ UDPゴシック" panose="020B0400000000000000" pitchFamily="50" charset="-128"/>
                <a:ea typeface="BIZ UDPゴシック" panose="020B0400000000000000" pitchFamily="50" charset="-128"/>
              </a:rPr>
              <a:t>を用いた原子力発電施設の建築設計が可能か。</a:t>
            </a:r>
            <a:endParaRPr lang="en-US" altLang="ja-JP" sz="1000" dirty="0">
              <a:latin typeface="BIZ UDPゴシック" panose="020B0400000000000000" pitchFamily="50" charset="-128"/>
              <a:ea typeface="BIZ UDPゴシック" panose="020B0400000000000000" pitchFamily="50" charset="-128"/>
            </a:endParaRPr>
          </a:p>
          <a:p>
            <a:pPr marL="358775"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事業内容を実施するための手順・フロー等の提案がされているか。</a:t>
            </a:r>
          </a:p>
          <a:p>
            <a:pPr marL="358775"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事業内容に関する提出物の様式例が提案されているか。</a:t>
            </a:r>
            <a:endParaRPr lang="en-US" altLang="ja-JP" sz="1000" dirty="0">
              <a:latin typeface="BIZ UDPゴシック" panose="020B0400000000000000" pitchFamily="50" charset="-128"/>
              <a:ea typeface="BIZ UDPゴシック" panose="020B0400000000000000" pitchFamily="50" charset="-128"/>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0"/>
              </a:spcBef>
              <a:buClrTx/>
              <a:buFontTx/>
              <a:buNone/>
            </a:pPr>
            <a:fld id="{5A09AFB2-0919-427A-959A-CB414A616A3C}" type="slidenum">
              <a:rPr kumimoji="0" lang="ja-JP" altLang="en-GB" sz="1000" smtClean="0">
                <a:solidFill>
                  <a:schemeClr val="accent1"/>
                </a:solidFill>
                <a:latin typeface="BIZ UDPゴシック" panose="020B0400000000000000" pitchFamily="50" charset="-128"/>
                <a:ea typeface="BIZ UDPゴシック" panose="020B0400000000000000" pitchFamily="50" charset="-128"/>
              </a:rPr>
              <a:pPr algn="ctr" eaLnBrk="1" hangingPunct="1">
                <a:lnSpc>
                  <a:spcPct val="100000"/>
                </a:lnSpc>
                <a:spcBef>
                  <a:spcPct val="0"/>
                </a:spcBef>
                <a:buClrTx/>
                <a:buFontTx/>
                <a:buNone/>
              </a:pPr>
              <a:t>2</a:t>
            </a:fld>
            <a:endParaRPr kumimoji="0" lang="en-GB" altLang="ja-JP" sz="1000">
              <a:solidFill>
                <a:schemeClr val="accent1"/>
              </a:solidFill>
              <a:latin typeface="BIZ UDPゴシック" panose="020B0400000000000000" pitchFamily="50" charset="-128"/>
              <a:ea typeface="BIZ UDPゴシック" panose="020B0400000000000000" pitchFamily="50" charset="-128"/>
            </a:endParaRPr>
          </a:p>
        </p:txBody>
      </p:sp>
      <p:sp>
        <p:nvSpPr>
          <p:cNvPr id="4099" name="Rectangle 2"/>
          <p:cNvSpPr>
            <a:spLocks noGrp="1" noChangeArrowheads="1"/>
          </p:cNvSpPr>
          <p:nvPr>
            <p:ph type="title"/>
          </p:nvPr>
        </p:nvSpPr>
        <p:spPr/>
        <p:txBody>
          <a:bodyPr/>
          <a:lstStyle/>
          <a:p>
            <a:pPr eaLnBrk="1" hangingPunct="1"/>
            <a:r>
              <a:rPr lang="en-US" altLang="ja-JP" sz="1200" dirty="0">
                <a:latin typeface="BIZ UDPゴシック" panose="020B0400000000000000" pitchFamily="50" charset="-128"/>
                <a:ea typeface="BIZ UDPゴシック" panose="020B0400000000000000" pitchFamily="50" charset="-128"/>
              </a:rPr>
              <a:t>【1</a:t>
            </a:r>
            <a:r>
              <a:rPr lang="ja-JP" altLang="en-US" sz="1200" dirty="0">
                <a:latin typeface="BIZ UDPゴシック" panose="020B0400000000000000" pitchFamily="50" charset="-128"/>
                <a:ea typeface="BIZ UDPゴシック" panose="020B0400000000000000" pitchFamily="50" charset="-128"/>
              </a:rPr>
              <a:t> 事業の内容及び実施方法</a:t>
            </a:r>
            <a:r>
              <a:rPr lang="en-US" altLang="ja-JP" sz="1200" dirty="0">
                <a:latin typeface="BIZ UDPゴシック" panose="020B0400000000000000" pitchFamily="50" charset="-128"/>
                <a:ea typeface="BIZ UDPゴシック" panose="020B0400000000000000" pitchFamily="50" charset="-128"/>
              </a:rPr>
              <a:t>】</a:t>
            </a:r>
            <a:br>
              <a:rPr lang="en-US" altLang="ja-JP"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1.1.</a:t>
            </a:r>
            <a:r>
              <a:rPr lang="ja-JP" altLang="en-US" sz="1200" dirty="0">
                <a:latin typeface="BIZ UDPゴシック" panose="020B0400000000000000" pitchFamily="50" charset="-128"/>
                <a:ea typeface="BIZ UDPゴシック" panose="020B0400000000000000" pitchFamily="50" charset="-128"/>
              </a:rPr>
              <a:t> 事業内容（実施方法を含む） </a:t>
            </a:r>
            <a:br>
              <a:rPr lang="ja-JP" altLang="en-US"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1.1.2. BIM</a:t>
            </a:r>
            <a:r>
              <a:rPr lang="ja-JP" altLang="en-US" sz="1200" dirty="0">
                <a:latin typeface="BIZ UDPゴシック" panose="020B0400000000000000" pitchFamily="50" charset="-128"/>
                <a:ea typeface="BIZ UDPゴシック" panose="020B0400000000000000" pitchFamily="50" charset="-128"/>
              </a:rPr>
              <a:t>データを用いた構造成立性の試検討</a:t>
            </a:r>
          </a:p>
        </p:txBody>
      </p:sp>
      <p:sp>
        <p:nvSpPr>
          <p:cNvPr id="4100" name="Rectangle 3"/>
          <p:cNvSpPr>
            <a:spLocks noGrp="1" noChangeArrowheads="1"/>
          </p:cNvSpPr>
          <p:nvPr>
            <p:ph type="body" idx="1"/>
          </p:nvPr>
        </p:nvSpPr>
        <p:spPr>
          <a:noFill/>
        </p:spPr>
        <p:txBody>
          <a:bodyPr/>
          <a:lstStyle/>
          <a:p>
            <a:pPr marL="177800" indent="-177800" eaLnBrk="1" hangingPunct="1"/>
            <a:r>
              <a:rPr lang="ja-JP" altLang="en-US" dirty="0">
                <a:latin typeface="BIZ UDPゴシック" panose="020B0400000000000000" pitchFamily="50" charset="-128"/>
                <a:ea typeface="BIZ UDPゴシック" panose="020B0400000000000000" pitchFamily="50" charset="-128"/>
              </a:rPr>
              <a:t>事業内容（実施方法を含む）</a:t>
            </a:r>
          </a:p>
        </p:txBody>
      </p:sp>
      <p:sp>
        <p:nvSpPr>
          <p:cNvPr id="4101" name="Rectangle 4"/>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88900" indent="-88900"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eaLnBrk="1" hangingPunct="1">
              <a:lnSpc>
                <a:spcPct val="100000"/>
              </a:lnSpc>
              <a:spcBef>
                <a:spcPct val="0"/>
              </a:spcBef>
              <a:buClrTx/>
            </a:pPr>
            <a:r>
              <a:rPr kumimoji="0" lang="ja-JP" altLang="en-US" sz="1000">
                <a:latin typeface="BIZ UDPゴシック" panose="020B0400000000000000" pitchFamily="50" charset="-128"/>
                <a:ea typeface="BIZ UDPゴシック" panose="020B0400000000000000" pitchFamily="50" charset="-128"/>
              </a:rPr>
              <a:t>事業内容（実施方法を含む）について具体的に記述する。</a:t>
            </a:r>
          </a:p>
        </p:txBody>
      </p:sp>
      <p:sp>
        <p:nvSpPr>
          <p:cNvPr id="4102" name="Rectangle 7"/>
          <p:cNvSpPr>
            <a:spLocks noChangeArrowheads="1"/>
          </p:cNvSpPr>
          <p:nvPr/>
        </p:nvSpPr>
        <p:spPr bwMode="auto">
          <a:xfrm>
            <a:off x="50165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400" b="1">
                <a:latin typeface="BIZ UDPゴシック" panose="020B0400000000000000" pitchFamily="50" charset="-128"/>
                <a:ea typeface="BIZ UDPゴシック" panose="020B0400000000000000" pitchFamily="50" charset="-128"/>
              </a:rPr>
              <a:t>記述内容</a:t>
            </a:r>
          </a:p>
        </p:txBody>
      </p:sp>
      <p:sp>
        <p:nvSpPr>
          <p:cNvPr id="2" name="Text Box 6">
            <a:extLst>
              <a:ext uri="{FF2B5EF4-FFF2-40B4-BE49-F238E27FC236}">
                <a16:creationId xmlns:a16="http://schemas.microsoft.com/office/drawing/2014/main" id="{CE4A7A39-0AFF-2E23-B2CD-190C75393F44}"/>
              </a:ext>
            </a:extLst>
          </p:cNvPr>
          <p:cNvSpPr txBox="1">
            <a:spLocks noChangeArrowheads="1"/>
          </p:cNvSpPr>
          <p:nvPr/>
        </p:nvSpPr>
        <p:spPr bwMode="auto">
          <a:xfrm>
            <a:off x="6537325" y="44624"/>
            <a:ext cx="3096195" cy="556179"/>
          </a:xfrm>
          <a:prstGeom prst="rect">
            <a:avLst/>
          </a:prstGeom>
          <a:noFill/>
          <a:ln w="6350" algn="ctr">
            <a:noFill/>
            <a:miter lim="800000"/>
            <a:headEnd/>
            <a:tailEnd type="none" w="lg" len="lg"/>
          </a:ln>
        </p:spPr>
        <p:txBody>
          <a:bodyPr wrap="square" lIns="90000" tIns="46800" rIns="90000" bIns="46800">
            <a:spAutoFit/>
          </a:bodyPr>
          <a:lstStyle/>
          <a:p>
            <a:pPr algn="l">
              <a:defRPr/>
            </a:pPr>
            <a:r>
              <a:rPr lang="en-US" altLang="ja-JP" sz="1200" b="1" dirty="0">
                <a:latin typeface="BIZ UDPゴシック" panose="020B0400000000000000" pitchFamily="50" charset="-128"/>
                <a:ea typeface="BIZ UDPゴシック" panose="020B0400000000000000" pitchFamily="50" charset="-128"/>
              </a:rPr>
              <a:t>6.1(</a:t>
            </a:r>
            <a:r>
              <a:rPr lang="ja-JP" altLang="en-US" sz="1200" b="1" dirty="0">
                <a:latin typeface="BIZ UDPゴシック" panose="020B0400000000000000" pitchFamily="50" charset="-128"/>
                <a:ea typeface="BIZ UDPゴシック" panose="020B0400000000000000" pitchFamily="50" charset="-128"/>
              </a:rPr>
              <a:t>別紙</a:t>
            </a:r>
            <a:r>
              <a:rPr lang="en-US" altLang="ja-JP" sz="1200" b="1" dirty="0">
                <a:latin typeface="BIZ UDPゴシック" panose="020B0400000000000000" pitchFamily="50" charset="-128"/>
                <a:ea typeface="BIZ UDPゴシック" panose="020B0400000000000000" pitchFamily="50" charset="-128"/>
              </a:rPr>
              <a:t>1) </a:t>
            </a:r>
            <a:r>
              <a:rPr lang="ja-JP" altLang="en-US" sz="1200" b="1" dirty="0">
                <a:latin typeface="BIZ UDPゴシック" panose="020B0400000000000000" pitchFamily="50" charset="-128"/>
                <a:ea typeface="BIZ UDPゴシック" panose="020B0400000000000000" pitchFamily="50" charset="-128"/>
              </a:rPr>
              <a:t>提案書雛形　</a:t>
            </a:r>
            <a:r>
              <a:rPr lang="en-US" altLang="ja-JP" sz="1200" b="1" dirty="0">
                <a:latin typeface="BIZ UDPゴシック" panose="020B0400000000000000" pitchFamily="50" charset="-128"/>
                <a:ea typeface="BIZ UDPゴシック" panose="020B0400000000000000" pitchFamily="50" charset="-128"/>
              </a:rPr>
              <a:t>【</a:t>
            </a:r>
            <a:r>
              <a:rPr lang="ja-JP" altLang="en-US" sz="1200" b="1" dirty="0">
                <a:latin typeface="BIZ UDPゴシック" panose="020B0400000000000000" pitchFamily="50" charset="-128"/>
                <a:ea typeface="BIZ UDPゴシック" panose="020B0400000000000000" pitchFamily="50" charset="-128"/>
              </a:rPr>
              <a:t>雛形頁番号</a:t>
            </a:r>
            <a:r>
              <a:rPr lang="en-US" altLang="ja-JP" sz="1200" b="1" dirty="0">
                <a:latin typeface="BIZ UDPゴシック" panose="020B0400000000000000" pitchFamily="50" charset="-128"/>
                <a:ea typeface="BIZ UDPゴシック" panose="020B0400000000000000" pitchFamily="50" charset="-128"/>
              </a:rPr>
              <a:t>2】</a:t>
            </a:r>
          </a:p>
          <a:p>
            <a:pPr algn="l">
              <a:defRPr/>
            </a:pPr>
            <a:r>
              <a:rPr lang="ja-JP" altLang="en-US" sz="1200" b="1" dirty="0">
                <a:solidFill>
                  <a:srgbClr val="FF0000"/>
                </a:solidFill>
                <a:latin typeface="BIZ UDPゴシック" panose="020B0400000000000000" pitchFamily="50" charset="-128"/>
                <a:ea typeface="BIZ UDPゴシック" panose="020B0400000000000000" pitchFamily="50" charset="-128"/>
              </a:rPr>
              <a:t>入札企業名</a:t>
            </a:r>
            <a:r>
              <a:rPr lang="ja-JP" altLang="en-US" sz="1200" b="1" dirty="0">
                <a:solidFill>
                  <a:srgbClr val="FF0000"/>
                </a:solidFill>
                <a:latin typeface="BIZ UDPゴシック" panose="020B0400000000000000" pitchFamily="50" charset="-128"/>
                <a:ea typeface="BIZ UDPゴシック" panose="020B0400000000000000" pitchFamily="50" charset="-128"/>
                <a:sym typeface="Wingdings" panose="05000000000000000000" pitchFamily="2" charset="2"/>
              </a:rPr>
              <a:t>：（入札企業にて記載）</a:t>
            </a:r>
            <a:endParaRPr lang="ja-JP" altLang="en-US" sz="1600" b="1" dirty="0">
              <a:solidFill>
                <a:srgbClr val="FF0000"/>
              </a:solidFill>
              <a:latin typeface="BIZ UDPゴシック" panose="020B0400000000000000" pitchFamily="50" charset="-128"/>
              <a:ea typeface="BIZ UDPゴシック" panose="020B0400000000000000" pitchFamily="50" charset="-128"/>
            </a:endParaRPr>
          </a:p>
        </p:txBody>
      </p:sp>
      <p:sp>
        <p:nvSpPr>
          <p:cNvPr id="7" name="AutoShape 5">
            <a:extLst>
              <a:ext uri="{FF2B5EF4-FFF2-40B4-BE49-F238E27FC236}">
                <a16:creationId xmlns:a16="http://schemas.microsoft.com/office/drawing/2014/main" id="{0BA8D52C-CAC0-B0A7-1753-493B92B2AA8A}"/>
              </a:ext>
            </a:extLst>
          </p:cNvPr>
          <p:cNvSpPr>
            <a:spLocks noChangeArrowheads="1"/>
          </p:cNvSpPr>
          <p:nvPr/>
        </p:nvSpPr>
        <p:spPr bwMode="auto">
          <a:xfrm>
            <a:off x="3372280" y="3763962"/>
            <a:ext cx="6038420" cy="2617365"/>
          </a:xfrm>
          <a:prstGeom prst="octagon">
            <a:avLst>
              <a:gd name="adj" fmla="val 9463"/>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p>
            <a:pPr marL="180000" algn="l">
              <a:spcBef>
                <a:spcPct val="10000"/>
              </a:spcBef>
              <a:buFontTx/>
              <a:buNone/>
              <a:defRPr/>
            </a:pP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加点評価の観点</a:t>
            </a:r>
            <a:r>
              <a:rPr lang="en-US" altLang="ja-JP" sz="1000" dirty="0">
                <a:latin typeface="BIZ UDPゴシック" panose="020B0400000000000000" pitchFamily="50" charset="-128"/>
                <a:ea typeface="BIZ UDPゴシック" panose="020B0400000000000000" pitchFamily="50" charset="-128"/>
              </a:rPr>
              <a:t>】</a:t>
            </a: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他社</a:t>
            </a: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データを受領して建屋構造解析（建屋耐震解析）を実施した経験があるか。</a:t>
            </a:r>
            <a:endParaRPr lang="en-US" altLang="ja-JP" sz="1000" dirty="0">
              <a:latin typeface="BIZ UDPゴシック" panose="020B0400000000000000" pitchFamily="50" charset="-128"/>
              <a:ea typeface="BIZ UDPゴシック" panose="020B0400000000000000" pitchFamily="50" charset="-128"/>
            </a:endParaRPr>
          </a:p>
          <a:p>
            <a:pPr marL="265113"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データを用いた建屋構造解析</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設計等のデータ連携・効率化システムを有しているか。</a:t>
            </a:r>
            <a:endParaRPr lang="en-US" altLang="ja-JP" sz="1000" dirty="0">
              <a:latin typeface="BIZ UDPゴシック" panose="020B0400000000000000" pitchFamily="50" charset="-128"/>
              <a:ea typeface="BIZ UDPゴシック" panose="020B0400000000000000" pitchFamily="50" charset="-128"/>
            </a:endParaRP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学会等で公表可能な（または公表済みの）</a:t>
            </a: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データを用いた上記システムを有しているか。</a:t>
            </a:r>
            <a:endParaRPr lang="en-US" altLang="ja-JP" sz="1000" dirty="0">
              <a:latin typeface="BIZ UDPゴシック" panose="020B0400000000000000" pitchFamily="50" charset="-128"/>
              <a:ea typeface="BIZ UDPゴシック" panose="020B0400000000000000" pitchFamily="50" charset="-128"/>
            </a:endParaRPr>
          </a:p>
          <a:p>
            <a:pPr marL="265113"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Autodesk</a:t>
            </a: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Construction</a:t>
            </a: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Cloud</a:t>
            </a:r>
            <a:r>
              <a:rPr lang="ja-JP" altLang="en-US" sz="1000" dirty="0">
                <a:latin typeface="BIZ UDPゴシック" panose="020B0400000000000000" pitchFamily="50" charset="-128"/>
                <a:ea typeface="BIZ UDPゴシック" panose="020B0400000000000000" pitchFamily="50" charset="-128"/>
              </a:rPr>
              <a:t>を用いたデータ授受効率化イメージを既に有しているか。</a:t>
            </a:r>
            <a:endParaRPr lang="en-US" altLang="ja-JP" sz="1000" dirty="0">
              <a:latin typeface="BIZ UDPゴシック" panose="020B0400000000000000" pitchFamily="50" charset="-128"/>
              <a:ea typeface="BIZ UDPゴシック" panose="020B0400000000000000" pitchFamily="50" charset="-128"/>
            </a:endParaRP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具体的かつ詳細か。</a:t>
            </a: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事業の内容に創意工夫が見られるか。</a:t>
            </a: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効率的・効果的、かつ実現可能な実施方法か。</a:t>
            </a:r>
          </a:p>
          <a:p>
            <a:pPr marL="265113"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実施計画に具体性があり、当社の意図と合致しているか。</a:t>
            </a:r>
            <a:endParaRPr lang="en-US" altLang="ja-JP" sz="1000" dirty="0">
              <a:latin typeface="BIZ UDPゴシック" panose="020B0400000000000000" pitchFamily="50" charset="-128"/>
              <a:ea typeface="BIZ UDPゴシック" panose="020B0400000000000000" pitchFamily="50" charset="-128"/>
            </a:endParaRPr>
          </a:p>
        </p:txBody>
      </p:sp>
      <p:sp>
        <p:nvSpPr>
          <p:cNvPr id="8" name="AutoShape 8">
            <a:extLst>
              <a:ext uri="{FF2B5EF4-FFF2-40B4-BE49-F238E27FC236}">
                <a16:creationId xmlns:a16="http://schemas.microsoft.com/office/drawing/2014/main" id="{034322EB-D8DF-3CC0-AB2D-348BF7F6EC06}"/>
              </a:ext>
            </a:extLst>
          </p:cNvPr>
          <p:cNvSpPr>
            <a:spLocks noChangeArrowheads="1"/>
          </p:cNvSpPr>
          <p:nvPr/>
        </p:nvSpPr>
        <p:spPr bwMode="auto">
          <a:xfrm>
            <a:off x="3372280" y="1844675"/>
            <a:ext cx="6038420" cy="1727200"/>
          </a:xfrm>
          <a:prstGeom prst="roundRect">
            <a:avLst>
              <a:gd name="adj" fmla="val 22748"/>
            </a:avLst>
          </a:prstGeom>
          <a:solidFill>
            <a:schemeClr val="bg1"/>
          </a:solidFill>
          <a:ln w="19050" algn="ctr">
            <a:solidFill>
              <a:schemeClr val="tx1"/>
            </a:solidFill>
            <a:round/>
            <a:headEnd/>
            <a:tailEnd type="none" w="lg" len="lg"/>
          </a:ln>
          <a:effectLst>
            <a:outerShdw dist="107763" dir="2700000" algn="ctr" rotWithShape="0">
              <a:schemeClr val="bg2">
                <a:alpha val="50000"/>
              </a:schemeClr>
            </a:outerShdw>
          </a:effectLst>
        </p:spPr>
        <p:txBody>
          <a:bodyPr anchor="ctr"/>
          <a:lstStyle/>
          <a:p>
            <a:pPr marL="265113" algn="l">
              <a:spcBef>
                <a:spcPct val="10000"/>
              </a:spcBef>
              <a:buFontTx/>
              <a:buNone/>
              <a:defRPr/>
            </a:pP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基礎点評価の観点</a:t>
            </a:r>
            <a:r>
              <a:rPr lang="en-US" altLang="ja-JP" sz="1000" dirty="0">
                <a:latin typeface="BIZ UDPゴシック" panose="020B0400000000000000" pitchFamily="50" charset="-128"/>
                <a:ea typeface="BIZ UDPゴシック" panose="020B0400000000000000" pitchFamily="50" charset="-128"/>
              </a:rPr>
              <a:t>】</a:t>
            </a:r>
          </a:p>
          <a:p>
            <a:pPr marL="358775"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事業目的と整合しているか。 </a:t>
            </a:r>
          </a:p>
          <a:p>
            <a:pPr marL="358775"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原子力発電施設の建築設計（建屋動的解析）経験があるか。</a:t>
            </a:r>
            <a:endParaRPr lang="en-US" altLang="ja-JP" sz="1000" dirty="0">
              <a:latin typeface="BIZ UDPゴシック" panose="020B0400000000000000" pitchFamily="50" charset="-128"/>
              <a:ea typeface="BIZ UDPゴシック" panose="020B0400000000000000" pitchFamily="50" charset="-128"/>
            </a:endParaRPr>
          </a:p>
          <a:p>
            <a:pPr marL="358775"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原子力発電施設の建設経験があるか。</a:t>
            </a:r>
            <a:endParaRPr lang="en-US" altLang="ja-JP" sz="1000" dirty="0">
              <a:latin typeface="BIZ UDPゴシック" panose="020B0400000000000000" pitchFamily="50" charset="-128"/>
              <a:ea typeface="BIZ UDPゴシック" panose="020B0400000000000000" pitchFamily="50" charset="-128"/>
            </a:endParaRPr>
          </a:p>
          <a:p>
            <a:pPr marL="358775" indent="-85725" algn="l">
              <a:spcBef>
                <a:spcPct val="10000"/>
              </a:spcBef>
              <a:buFont typeface="Arial" pitchFamily="34" charset="0"/>
              <a:buChar char="•"/>
              <a:defRPr/>
            </a:pPr>
            <a:r>
              <a:rPr lang="en-US" altLang="ja-JP" sz="1000" dirty="0">
                <a:latin typeface="BIZ UDPゴシック" panose="020B0400000000000000" pitchFamily="50" charset="-128"/>
                <a:ea typeface="BIZ UDPゴシック" panose="020B0400000000000000" pitchFamily="50" charset="-128"/>
              </a:rPr>
              <a:t>BIM</a:t>
            </a:r>
            <a:r>
              <a:rPr lang="ja-JP" altLang="en-US" sz="1000" dirty="0">
                <a:latin typeface="BIZ UDPゴシック" panose="020B0400000000000000" pitchFamily="50" charset="-128"/>
                <a:ea typeface="BIZ UDPゴシック" panose="020B0400000000000000" pitchFamily="50" charset="-128"/>
              </a:rPr>
              <a:t>データを用いて原子力発電施設の構造解析を実施した経験があるか。</a:t>
            </a:r>
            <a:endParaRPr lang="en-US" altLang="ja-JP" sz="1000" dirty="0">
              <a:latin typeface="BIZ UDPゴシック" panose="020B0400000000000000" pitchFamily="50" charset="-128"/>
              <a:ea typeface="BIZ UDPゴシック" panose="020B0400000000000000" pitchFamily="50" charset="-128"/>
            </a:endParaRPr>
          </a:p>
          <a:p>
            <a:pPr marL="358775"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事業内容を実施するための手順・フロー等の提案がされているか。</a:t>
            </a:r>
          </a:p>
          <a:p>
            <a:pPr marL="358775" indent="-85725" algn="l">
              <a:spcBef>
                <a:spcPct val="10000"/>
              </a:spcBef>
              <a:buFont typeface="Arial" pitchFamily="34" charset="0"/>
              <a:buChar char="•"/>
              <a:defRPr/>
            </a:pPr>
            <a:r>
              <a:rPr lang="ja-JP" altLang="en-US" sz="1000" dirty="0">
                <a:latin typeface="BIZ UDPゴシック" panose="020B0400000000000000" pitchFamily="50" charset="-128"/>
                <a:ea typeface="BIZ UDPゴシック" panose="020B0400000000000000" pitchFamily="50" charset="-128"/>
              </a:rPr>
              <a:t>事業内容に関する提出物の様式例が提案されているか。</a:t>
            </a:r>
            <a:endParaRPr lang="en-US" altLang="ja-JP" sz="1000" dirty="0">
              <a:latin typeface="BIZ UDPゴシック" panose="020B0400000000000000" pitchFamily="50" charset="-128"/>
              <a:ea typeface="BIZ UDPゴシック" panose="020B0400000000000000" pitchFamily="50" charset="-128"/>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65322-6C3B-FDCD-F47C-5DB86B89684C}"/>
            </a:ext>
          </a:extLst>
        </p:cNvPr>
        <p:cNvGrpSpPr/>
        <p:nvPr/>
      </p:nvGrpSpPr>
      <p:grpSpPr>
        <a:xfrm>
          <a:off x="0" y="0"/>
          <a:ext cx="0" cy="0"/>
          <a:chOff x="0" y="0"/>
          <a:chExt cx="0" cy="0"/>
        </a:xfrm>
      </p:grpSpPr>
      <p:sp>
        <p:nvSpPr>
          <p:cNvPr id="4098" name="スライド番号プレースホルダ 3">
            <a:extLst>
              <a:ext uri="{FF2B5EF4-FFF2-40B4-BE49-F238E27FC236}">
                <a16:creationId xmlns:a16="http://schemas.microsoft.com/office/drawing/2014/main" id="{76D26134-22E8-DA0C-4C71-2DB36BE99DD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0"/>
              </a:spcBef>
              <a:buClrTx/>
              <a:buFontTx/>
              <a:buNone/>
            </a:pPr>
            <a:fld id="{5A09AFB2-0919-427A-959A-CB414A616A3C}" type="slidenum">
              <a:rPr kumimoji="0" lang="ja-JP" altLang="en-GB" sz="1000" smtClean="0">
                <a:solidFill>
                  <a:schemeClr val="accent1"/>
                </a:solidFill>
                <a:latin typeface="BIZ UDPゴシック" panose="020B0400000000000000" pitchFamily="50" charset="-128"/>
                <a:ea typeface="BIZ UDPゴシック" panose="020B0400000000000000" pitchFamily="50" charset="-128"/>
              </a:rPr>
              <a:pPr algn="ctr" eaLnBrk="1" hangingPunct="1">
                <a:lnSpc>
                  <a:spcPct val="100000"/>
                </a:lnSpc>
                <a:spcBef>
                  <a:spcPct val="0"/>
                </a:spcBef>
                <a:buClrTx/>
                <a:buFontTx/>
                <a:buNone/>
              </a:pPr>
              <a:t>3</a:t>
            </a:fld>
            <a:endParaRPr kumimoji="0" lang="en-GB" altLang="ja-JP" sz="1000">
              <a:solidFill>
                <a:schemeClr val="accent1"/>
              </a:solidFill>
              <a:latin typeface="BIZ UDPゴシック" panose="020B0400000000000000" pitchFamily="50" charset="-128"/>
              <a:ea typeface="BIZ UDPゴシック" panose="020B0400000000000000" pitchFamily="50" charset="-128"/>
            </a:endParaRPr>
          </a:p>
        </p:txBody>
      </p:sp>
      <p:sp>
        <p:nvSpPr>
          <p:cNvPr id="4099" name="Rectangle 2">
            <a:extLst>
              <a:ext uri="{FF2B5EF4-FFF2-40B4-BE49-F238E27FC236}">
                <a16:creationId xmlns:a16="http://schemas.microsoft.com/office/drawing/2014/main" id="{EDC7BE54-9C22-6183-81A2-F5573D73AD7C}"/>
              </a:ext>
            </a:extLst>
          </p:cNvPr>
          <p:cNvSpPr>
            <a:spLocks noGrp="1" noChangeArrowheads="1"/>
          </p:cNvSpPr>
          <p:nvPr>
            <p:ph type="title"/>
          </p:nvPr>
        </p:nvSpPr>
        <p:spPr/>
        <p:txBody>
          <a:bodyPr/>
          <a:lstStyle/>
          <a:p>
            <a:pPr eaLnBrk="1" hangingPunct="1"/>
            <a:r>
              <a:rPr lang="en-US" altLang="ja-JP" sz="1200">
                <a:latin typeface="BIZ UDPゴシック" panose="020B0400000000000000" pitchFamily="50" charset="-128"/>
                <a:ea typeface="BIZ UDPゴシック"/>
              </a:rPr>
              <a:t>【1</a:t>
            </a:r>
            <a:r>
              <a:rPr lang="ja-JP" altLang="en-US" sz="1200">
                <a:latin typeface="BIZ UDPゴシック" panose="020B0400000000000000" pitchFamily="50" charset="-128"/>
                <a:ea typeface="BIZ UDPゴシック"/>
              </a:rPr>
              <a:t> 事業の内容及び実施方法</a:t>
            </a:r>
            <a:r>
              <a:rPr lang="en-US" altLang="ja-JP" sz="1200">
                <a:latin typeface="BIZ UDPゴシック" panose="020B0400000000000000" pitchFamily="50" charset="-128"/>
                <a:ea typeface="BIZ UDPゴシック"/>
              </a:rPr>
              <a:t>】</a:t>
            </a:r>
            <a:br>
              <a:rPr lang="en-US" altLang="ja-JP" sz="1200">
                <a:latin typeface="BIZ UDPゴシック" panose="020B0400000000000000" pitchFamily="50" charset="-128"/>
                <a:ea typeface="BIZ UDPゴシック" panose="020B0400000000000000" pitchFamily="50" charset="-128"/>
              </a:rPr>
            </a:br>
            <a:r>
              <a:rPr lang="ja-JP" altLang="en-US" sz="1200">
                <a:latin typeface="BIZ UDPゴシック" panose="020B0400000000000000" pitchFamily="50" charset="-128"/>
                <a:ea typeface="BIZ UDPゴシック"/>
              </a:rPr>
              <a:t>　</a:t>
            </a:r>
            <a:r>
              <a:rPr lang="en-US" altLang="ja-JP" sz="1200">
                <a:latin typeface="BIZ UDPゴシック" panose="020B0400000000000000" pitchFamily="50" charset="-128"/>
                <a:ea typeface="BIZ UDPゴシック"/>
              </a:rPr>
              <a:t>1.1.</a:t>
            </a:r>
            <a:r>
              <a:rPr lang="ja-JP" altLang="en-US" sz="1200">
                <a:latin typeface="BIZ UDPゴシック" panose="020B0400000000000000" pitchFamily="50" charset="-128"/>
                <a:ea typeface="BIZ UDPゴシック"/>
              </a:rPr>
              <a:t> 事業内容（実施方法を含む） </a:t>
            </a:r>
            <a:br>
              <a:rPr lang="ja-JP" altLang="en-US" sz="1200">
                <a:latin typeface="BIZ UDPゴシック" panose="020B0400000000000000" pitchFamily="50" charset="-128"/>
                <a:ea typeface="BIZ UDPゴシック" panose="020B0400000000000000" pitchFamily="50" charset="-128"/>
              </a:rPr>
            </a:br>
            <a:r>
              <a:rPr lang="ja-JP" altLang="en-US" sz="1200">
                <a:latin typeface="BIZ UDPゴシック" panose="020B0400000000000000" pitchFamily="50" charset="-128"/>
                <a:ea typeface="BIZ UDPゴシック"/>
              </a:rPr>
              <a:t>　</a:t>
            </a:r>
            <a:r>
              <a:rPr lang="en-US" altLang="ja-JP" sz="1200">
                <a:latin typeface="BIZ UDPゴシック" panose="020B0400000000000000" pitchFamily="50" charset="-128"/>
                <a:ea typeface="BIZ UDPゴシック"/>
              </a:rPr>
              <a:t>1.1.3. 建設工程・工法の概念構築</a:t>
            </a:r>
            <a:endParaRPr lang="ja-JP" altLang="en-US" sz="1100" b="0">
              <a:solidFill>
                <a:srgbClr val="242424"/>
              </a:solidFill>
              <a:latin typeface="Yu Gothic"/>
              <a:ea typeface="Yu Gothic"/>
            </a:endParaRPr>
          </a:p>
        </p:txBody>
      </p:sp>
      <p:sp>
        <p:nvSpPr>
          <p:cNvPr id="4100" name="Rectangle 3">
            <a:extLst>
              <a:ext uri="{FF2B5EF4-FFF2-40B4-BE49-F238E27FC236}">
                <a16:creationId xmlns:a16="http://schemas.microsoft.com/office/drawing/2014/main" id="{F70AB040-8B39-EC6D-012C-FEBB8F50D355}"/>
              </a:ext>
            </a:extLst>
          </p:cNvPr>
          <p:cNvSpPr>
            <a:spLocks noGrp="1" noChangeArrowheads="1"/>
          </p:cNvSpPr>
          <p:nvPr>
            <p:ph type="body" idx="1"/>
          </p:nvPr>
        </p:nvSpPr>
        <p:spPr>
          <a:noFill/>
        </p:spPr>
        <p:txBody>
          <a:bodyPr/>
          <a:lstStyle/>
          <a:p>
            <a:pPr marL="177800" indent="-177800" eaLnBrk="1" hangingPunct="1"/>
            <a:r>
              <a:rPr lang="ja-JP" altLang="en-US">
                <a:latin typeface="BIZ UDPゴシック" panose="020B0400000000000000" pitchFamily="50" charset="-128"/>
                <a:ea typeface="BIZ UDPゴシック" panose="020B0400000000000000" pitchFamily="50" charset="-128"/>
              </a:rPr>
              <a:t>事業内容（実施方法を含む）</a:t>
            </a:r>
          </a:p>
        </p:txBody>
      </p:sp>
      <p:sp>
        <p:nvSpPr>
          <p:cNvPr id="4101" name="Rectangle 4">
            <a:extLst>
              <a:ext uri="{FF2B5EF4-FFF2-40B4-BE49-F238E27FC236}">
                <a16:creationId xmlns:a16="http://schemas.microsoft.com/office/drawing/2014/main" id="{7F23B7A8-E962-6AC7-7D0D-959AABD235BB}"/>
              </a:ext>
            </a:extLst>
          </p:cNvPr>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88900" indent="-88900"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eaLnBrk="1" hangingPunct="1">
              <a:lnSpc>
                <a:spcPct val="100000"/>
              </a:lnSpc>
              <a:spcBef>
                <a:spcPct val="0"/>
              </a:spcBef>
              <a:buClrTx/>
            </a:pPr>
            <a:r>
              <a:rPr kumimoji="0" lang="ja-JP" altLang="en-US" sz="1000">
                <a:latin typeface="BIZ UDPゴシック" panose="020B0400000000000000" pitchFamily="50" charset="-128"/>
                <a:ea typeface="BIZ UDPゴシック" panose="020B0400000000000000" pitchFamily="50" charset="-128"/>
              </a:rPr>
              <a:t>事業内容（実施方法を含む）について具体的に記述する。</a:t>
            </a:r>
          </a:p>
        </p:txBody>
      </p:sp>
      <p:sp>
        <p:nvSpPr>
          <p:cNvPr id="4102" name="Rectangle 7">
            <a:extLst>
              <a:ext uri="{FF2B5EF4-FFF2-40B4-BE49-F238E27FC236}">
                <a16:creationId xmlns:a16="http://schemas.microsoft.com/office/drawing/2014/main" id="{AB2BF963-E13A-1066-BC1B-D5173B8DAB34}"/>
              </a:ext>
            </a:extLst>
          </p:cNvPr>
          <p:cNvSpPr>
            <a:spLocks noChangeArrowheads="1"/>
          </p:cNvSpPr>
          <p:nvPr/>
        </p:nvSpPr>
        <p:spPr bwMode="auto">
          <a:xfrm>
            <a:off x="50165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400" b="1">
                <a:latin typeface="BIZ UDPゴシック" panose="020B0400000000000000" pitchFamily="50" charset="-128"/>
                <a:ea typeface="BIZ UDPゴシック" panose="020B0400000000000000" pitchFamily="50" charset="-128"/>
              </a:rPr>
              <a:t>記述内容</a:t>
            </a:r>
          </a:p>
        </p:txBody>
      </p:sp>
      <p:sp>
        <p:nvSpPr>
          <p:cNvPr id="2" name="Text Box 6">
            <a:extLst>
              <a:ext uri="{FF2B5EF4-FFF2-40B4-BE49-F238E27FC236}">
                <a16:creationId xmlns:a16="http://schemas.microsoft.com/office/drawing/2014/main" id="{2CE193DE-2473-7FA9-B043-6C519139C6EB}"/>
              </a:ext>
            </a:extLst>
          </p:cNvPr>
          <p:cNvSpPr txBox="1">
            <a:spLocks noChangeArrowheads="1"/>
          </p:cNvSpPr>
          <p:nvPr/>
        </p:nvSpPr>
        <p:spPr bwMode="auto">
          <a:xfrm>
            <a:off x="6537325" y="44624"/>
            <a:ext cx="3096195" cy="556179"/>
          </a:xfrm>
          <a:prstGeom prst="rect">
            <a:avLst/>
          </a:prstGeom>
          <a:noFill/>
          <a:ln w="6350" algn="ctr">
            <a:noFill/>
            <a:miter lim="800000"/>
            <a:headEnd/>
            <a:tailEnd type="none" w="lg" len="lg"/>
          </a:ln>
        </p:spPr>
        <p:txBody>
          <a:bodyPr wrap="square" lIns="90000" tIns="46800" rIns="90000" bIns="46800">
            <a:spAutoFit/>
          </a:bodyPr>
          <a:lstStyle/>
          <a:p>
            <a:pPr algn="l">
              <a:defRPr/>
            </a:pPr>
            <a:r>
              <a:rPr lang="en-US" altLang="ja-JP" sz="1200" b="1">
                <a:latin typeface="BIZ UDPゴシック" panose="020B0400000000000000" pitchFamily="50" charset="-128"/>
                <a:ea typeface="BIZ UDPゴシック" panose="020B0400000000000000" pitchFamily="50" charset="-128"/>
              </a:rPr>
              <a:t>6.1(</a:t>
            </a:r>
            <a:r>
              <a:rPr lang="ja-JP" altLang="en-US" sz="1200" b="1">
                <a:latin typeface="BIZ UDPゴシック" panose="020B0400000000000000" pitchFamily="50" charset="-128"/>
                <a:ea typeface="BIZ UDPゴシック" panose="020B0400000000000000" pitchFamily="50" charset="-128"/>
              </a:rPr>
              <a:t>別紙</a:t>
            </a:r>
            <a:r>
              <a:rPr lang="en-US" altLang="ja-JP" sz="1200" b="1">
                <a:latin typeface="BIZ UDPゴシック" panose="020B0400000000000000" pitchFamily="50" charset="-128"/>
                <a:ea typeface="BIZ UDPゴシック" panose="020B0400000000000000" pitchFamily="50" charset="-128"/>
              </a:rPr>
              <a:t>1) </a:t>
            </a:r>
            <a:r>
              <a:rPr lang="ja-JP" altLang="en-US" sz="1200" b="1">
                <a:latin typeface="BIZ UDPゴシック" panose="020B0400000000000000" pitchFamily="50" charset="-128"/>
                <a:ea typeface="BIZ UDPゴシック" panose="020B0400000000000000" pitchFamily="50" charset="-128"/>
              </a:rPr>
              <a:t>提案書雛形　</a:t>
            </a:r>
            <a:r>
              <a:rPr lang="en-US" altLang="ja-JP" sz="1200" b="1">
                <a:latin typeface="BIZ UDPゴシック" panose="020B0400000000000000" pitchFamily="50" charset="-128"/>
                <a:ea typeface="BIZ UDPゴシック" panose="020B0400000000000000" pitchFamily="50" charset="-128"/>
              </a:rPr>
              <a:t>【</a:t>
            </a:r>
            <a:r>
              <a:rPr lang="ja-JP" altLang="en-US" sz="1200" b="1">
                <a:latin typeface="BIZ UDPゴシック" panose="020B0400000000000000" pitchFamily="50" charset="-128"/>
                <a:ea typeface="BIZ UDPゴシック" panose="020B0400000000000000" pitchFamily="50" charset="-128"/>
              </a:rPr>
              <a:t>雛形頁番号</a:t>
            </a:r>
            <a:r>
              <a:rPr lang="en-US" altLang="ja-JP" sz="1200" b="1">
                <a:latin typeface="BIZ UDPゴシック" panose="020B0400000000000000" pitchFamily="50" charset="-128"/>
                <a:ea typeface="BIZ UDPゴシック" panose="020B0400000000000000" pitchFamily="50" charset="-128"/>
              </a:rPr>
              <a:t>3】</a:t>
            </a:r>
          </a:p>
          <a:p>
            <a:pPr algn="l">
              <a:defRPr/>
            </a:pPr>
            <a:r>
              <a:rPr lang="ja-JP" altLang="en-US" sz="1200" b="1">
                <a:solidFill>
                  <a:srgbClr val="FF0000"/>
                </a:solidFill>
                <a:latin typeface="BIZ UDPゴシック" panose="020B0400000000000000" pitchFamily="50" charset="-128"/>
                <a:ea typeface="BIZ UDPゴシック" panose="020B0400000000000000" pitchFamily="50" charset="-128"/>
              </a:rPr>
              <a:t>入札企業名</a:t>
            </a:r>
            <a:r>
              <a:rPr lang="ja-JP" altLang="en-US" sz="1200" b="1">
                <a:solidFill>
                  <a:srgbClr val="FF0000"/>
                </a:solidFill>
                <a:latin typeface="BIZ UDPゴシック" panose="020B0400000000000000" pitchFamily="50" charset="-128"/>
                <a:ea typeface="BIZ UDPゴシック" panose="020B0400000000000000" pitchFamily="50" charset="-128"/>
                <a:sym typeface="Wingdings" panose="05000000000000000000" pitchFamily="2" charset="2"/>
              </a:rPr>
              <a:t>：（入札企業にて記載）</a:t>
            </a:r>
            <a:endParaRPr lang="ja-JP" altLang="en-US" sz="1600" b="1">
              <a:solidFill>
                <a:srgbClr val="FF0000"/>
              </a:solidFill>
              <a:latin typeface="BIZ UDPゴシック" panose="020B0400000000000000" pitchFamily="50" charset="-128"/>
              <a:ea typeface="BIZ UDPゴシック" panose="020B0400000000000000" pitchFamily="50" charset="-128"/>
            </a:endParaRPr>
          </a:p>
        </p:txBody>
      </p:sp>
      <p:sp>
        <p:nvSpPr>
          <p:cNvPr id="7" name="AutoShape 5">
            <a:extLst>
              <a:ext uri="{FF2B5EF4-FFF2-40B4-BE49-F238E27FC236}">
                <a16:creationId xmlns:a16="http://schemas.microsoft.com/office/drawing/2014/main" id="{3DB8A3F8-15AA-113A-65A9-009DD48B5388}"/>
              </a:ext>
            </a:extLst>
          </p:cNvPr>
          <p:cNvSpPr>
            <a:spLocks noChangeArrowheads="1"/>
          </p:cNvSpPr>
          <p:nvPr/>
        </p:nvSpPr>
        <p:spPr bwMode="auto">
          <a:xfrm>
            <a:off x="3372280" y="3763962"/>
            <a:ext cx="6038420" cy="2617365"/>
          </a:xfrm>
          <a:prstGeom prst="octagon">
            <a:avLst>
              <a:gd name="adj" fmla="val 9463"/>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lIns="91440" tIns="45720" rIns="91440" bIns="45720" anchor="ctr"/>
          <a:lstStyle/>
          <a:p>
            <a:pPr marL="179705" algn="l">
              <a:spcBef>
                <a:spcPct val="10000"/>
              </a:spcBef>
              <a:buFontTx/>
              <a:buNone/>
              <a:defRPr/>
            </a:pPr>
            <a:r>
              <a:rPr lang="en-US" altLang="ja-JP" sz="1000">
                <a:latin typeface="BIZ UDPゴシック" panose="020B0400000000000000" pitchFamily="50" charset="-128"/>
                <a:ea typeface="BIZ UDPゴシック"/>
              </a:rPr>
              <a:t>【</a:t>
            </a:r>
            <a:r>
              <a:rPr lang="ja-JP" altLang="en-US" sz="1000">
                <a:latin typeface="BIZ UDPゴシック" panose="020B0400000000000000" pitchFamily="50" charset="-128"/>
                <a:ea typeface="BIZ UDPゴシック"/>
              </a:rPr>
              <a:t>加点評価の観点</a:t>
            </a:r>
            <a:r>
              <a:rPr lang="en-US" altLang="ja-JP" sz="1000">
                <a:latin typeface="BIZ UDPゴシック" panose="020B0400000000000000" pitchFamily="50" charset="-128"/>
                <a:ea typeface="BIZ UDPゴシック"/>
              </a:rPr>
              <a:t>】</a:t>
            </a:r>
            <a:endParaRPr lang="en-US">
              <a:ea typeface="BIZ UDPゴシック"/>
            </a:endParaRPr>
          </a:p>
          <a:p>
            <a:pPr marL="264795" indent="-85725"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具体的かつ詳細か。</a:t>
            </a:r>
          </a:p>
          <a:p>
            <a:pPr marL="264795" indent="-85725"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事業の内容に創意工夫が見られるか。</a:t>
            </a:r>
          </a:p>
          <a:p>
            <a:pPr marL="264795" indent="-85725"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効率的・効果的、かつ実現可能な実施方法か。</a:t>
            </a:r>
          </a:p>
          <a:p>
            <a:pPr marL="264795" indent="-85725"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実施計画に具体性があり、当社の意図と合致しているか。</a:t>
            </a:r>
          </a:p>
          <a:p>
            <a:pPr marL="264795" indent="-85725" algn="l">
              <a:spcBef>
                <a:spcPct val="10000"/>
              </a:spcBef>
              <a:buFont typeface="Arial" pitchFamily="34" charset="0"/>
              <a:buChar char="•"/>
              <a:defRPr/>
            </a:pPr>
            <a:r>
              <a:rPr lang="ja-JP" altLang="en-US" sz="1000">
                <a:latin typeface="BIZ UDPゴシック" panose="020B0400000000000000" pitchFamily="50" charset="-128"/>
                <a:ea typeface="BIZ UDPゴシック"/>
              </a:rPr>
              <a:t>原子力特有の建設工法を適用しているか。</a:t>
            </a:r>
            <a:endParaRPr lang="ja-JP" altLang="en-US" sz="1000">
              <a:latin typeface="BIZ UDPゴシック" panose="020B0400000000000000" pitchFamily="50" charset="-128"/>
              <a:ea typeface="BIZ UDPゴシック" panose="020B0400000000000000" pitchFamily="50" charset="-128"/>
            </a:endParaRPr>
          </a:p>
        </p:txBody>
      </p:sp>
      <p:sp>
        <p:nvSpPr>
          <p:cNvPr id="8" name="AutoShape 8">
            <a:extLst>
              <a:ext uri="{FF2B5EF4-FFF2-40B4-BE49-F238E27FC236}">
                <a16:creationId xmlns:a16="http://schemas.microsoft.com/office/drawing/2014/main" id="{47CBEAA5-D1C8-653C-C3F2-3C499E7CA43E}"/>
              </a:ext>
            </a:extLst>
          </p:cNvPr>
          <p:cNvSpPr>
            <a:spLocks noChangeArrowheads="1"/>
          </p:cNvSpPr>
          <p:nvPr/>
        </p:nvSpPr>
        <p:spPr bwMode="auto">
          <a:xfrm>
            <a:off x="3372280" y="1844675"/>
            <a:ext cx="6038420" cy="1727200"/>
          </a:xfrm>
          <a:prstGeom prst="roundRect">
            <a:avLst>
              <a:gd name="adj" fmla="val 22748"/>
            </a:avLst>
          </a:prstGeom>
          <a:solidFill>
            <a:schemeClr val="bg1"/>
          </a:solidFill>
          <a:ln w="19050" algn="ctr">
            <a:solidFill>
              <a:schemeClr val="tx1"/>
            </a:solidFill>
            <a:round/>
            <a:headEnd/>
            <a:tailEnd type="none" w="lg" len="lg"/>
          </a:ln>
          <a:effectLst>
            <a:outerShdw dist="107763" dir="2700000" algn="ctr" rotWithShape="0">
              <a:schemeClr val="bg2">
                <a:alpha val="50000"/>
              </a:schemeClr>
            </a:outerShdw>
          </a:effectLst>
        </p:spPr>
        <p:txBody>
          <a:bodyPr lIns="91440" tIns="45720" rIns="91440" bIns="45720" anchor="ctr"/>
          <a:lstStyle/>
          <a:p>
            <a:pPr marL="264795" algn="l">
              <a:spcBef>
                <a:spcPct val="10000"/>
              </a:spcBef>
              <a:buFontTx/>
              <a:buNone/>
              <a:defRPr/>
            </a:pPr>
            <a:r>
              <a:rPr lang="en-US" altLang="ja-JP" sz="1000">
                <a:latin typeface="BIZ UDPゴシック" panose="020B0400000000000000" pitchFamily="50" charset="-128"/>
                <a:ea typeface="BIZ UDPゴシック"/>
              </a:rPr>
              <a:t>【</a:t>
            </a:r>
            <a:r>
              <a:rPr lang="ja-JP" altLang="en-US" sz="1000">
                <a:latin typeface="BIZ UDPゴシック" panose="020B0400000000000000" pitchFamily="50" charset="-128"/>
                <a:ea typeface="BIZ UDPゴシック"/>
              </a:rPr>
              <a:t>基礎点評価の観点</a:t>
            </a:r>
            <a:r>
              <a:rPr lang="en-US" altLang="ja-JP" sz="1000">
                <a:latin typeface="BIZ UDPゴシック" panose="020B0400000000000000" pitchFamily="50" charset="-128"/>
                <a:ea typeface="BIZ UDPゴシック"/>
              </a:rPr>
              <a:t>】</a:t>
            </a:r>
            <a:endParaRPr lang="en-US">
              <a:ea typeface="BIZ UDPゴシック"/>
            </a:endParaRPr>
          </a:p>
          <a:p>
            <a:pPr marL="358775" indent="-85725"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事業目的と整合しているか。 </a:t>
            </a:r>
          </a:p>
          <a:p>
            <a:pPr marL="358775" indent="-85725" algn="l">
              <a:spcBef>
                <a:spcPct val="10000"/>
              </a:spcBef>
              <a:buFont typeface="Arial" pitchFamily="34" charset="0"/>
              <a:buChar char="•"/>
              <a:defRPr/>
            </a:pPr>
            <a:r>
              <a:rPr lang="ja-JP" altLang="en-US" sz="1000">
                <a:latin typeface="BIZ UDPゴシック" panose="020B0400000000000000" pitchFamily="50" charset="-128"/>
                <a:ea typeface="BIZ UDPゴシック"/>
              </a:rPr>
              <a:t>原子力発電施設の建設経験があるか。</a:t>
            </a:r>
            <a:endParaRPr lang="en-US" altLang="ja-JP" sz="1000">
              <a:latin typeface="BIZ UDPゴシック" panose="020B0400000000000000" pitchFamily="50" charset="-128"/>
              <a:ea typeface="BIZ UDPゴシック"/>
            </a:endParaRPr>
          </a:p>
          <a:p>
            <a:pPr marL="358775" indent="-85725"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事業内容を実施するための手順・フロー等の提案がされているか。</a:t>
            </a:r>
          </a:p>
          <a:p>
            <a:pPr marL="358775" indent="-85725"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事業内容に関する提出物の様式例が提案されているか。</a:t>
            </a:r>
          </a:p>
          <a:p>
            <a:pPr marL="358775" indent="-85725" algn="l">
              <a:spcBef>
                <a:spcPct val="10000"/>
              </a:spcBef>
              <a:buFont typeface="Arial" pitchFamily="34" charset="0"/>
              <a:buChar char="•"/>
              <a:defRPr/>
            </a:pPr>
            <a:r>
              <a:rPr lang="ja-JP" altLang="en-US" sz="1000">
                <a:latin typeface="BIZ UDPゴシック" panose="020B0400000000000000" pitchFamily="50" charset="-128"/>
                <a:ea typeface="BIZ UDPゴシック"/>
              </a:rPr>
              <a:t>原子力特有の建設工法の知識があるか。</a:t>
            </a:r>
            <a:endParaRPr lang="ja-JP" altLang="en-US" sz="100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1377305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0"/>
              </a:spcBef>
              <a:buClrTx/>
              <a:buFontTx/>
              <a:buNone/>
            </a:pPr>
            <a:fld id="{F774922A-13B1-41A4-9BA4-A07C55BFB586}" type="slidenum">
              <a:rPr kumimoji="0" lang="ja-JP" altLang="en-GB" sz="1000" smtClean="0">
                <a:solidFill>
                  <a:schemeClr val="accent1"/>
                </a:solidFill>
                <a:latin typeface="BIZ UDPゴシック" panose="020B0400000000000000" pitchFamily="50" charset="-128"/>
                <a:ea typeface="BIZ UDPゴシック" panose="020B0400000000000000" pitchFamily="50" charset="-128"/>
              </a:rPr>
              <a:pPr algn="ctr" eaLnBrk="1" hangingPunct="1">
                <a:lnSpc>
                  <a:spcPct val="100000"/>
                </a:lnSpc>
                <a:spcBef>
                  <a:spcPct val="0"/>
                </a:spcBef>
                <a:buClrTx/>
                <a:buFontTx/>
                <a:buNone/>
              </a:pPr>
              <a:t>4</a:t>
            </a:fld>
            <a:endParaRPr kumimoji="0" lang="en-GB" altLang="ja-JP" sz="1000">
              <a:solidFill>
                <a:schemeClr val="accent1"/>
              </a:solidFill>
              <a:latin typeface="BIZ UDPゴシック" panose="020B0400000000000000" pitchFamily="50" charset="-128"/>
              <a:ea typeface="BIZ UDPゴシック" panose="020B0400000000000000" pitchFamily="50" charset="-128"/>
            </a:endParaRPr>
          </a:p>
        </p:txBody>
      </p:sp>
      <p:sp>
        <p:nvSpPr>
          <p:cNvPr id="5123" name="Rectangle 2"/>
          <p:cNvSpPr>
            <a:spLocks noGrp="1" noChangeArrowheads="1"/>
          </p:cNvSpPr>
          <p:nvPr>
            <p:ph type="title"/>
          </p:nvPr>
        </p:nvSpPr>
        <p:spPr/>
        <p:txBody>
          <a:bodyPr/>
          <a:lstStyle/>
          <a:p>
            <a:pPr eaLnBrk="1" hangingPunct="1"/>
            <a:r>
              <a:rPr lang="en-US" altLang="ja-JP" sz="1800">
                <a:latin typeface="BIZ UDPゴシック" panose="020B0400000000000000" pitchFamily="50" charset="-128"/>
                <a:ea typeface="BIZ UDPゴシック" panose="020B0400000000000000" pitchFamily="50" charset="-128"/>
              </a:rPr>
              <a:t>【2</a:t>
            </a:r>
            <a:r>
              <a:rPr lang="ja-JP" altLang="en-US" sz="1800">
                <a:latin typeface="BIZ UDPゴシック" panose="020B0400000000000000" pitchFamily="50" charset="-128"/>
                <a:ea typeface="BIZ UDPゴシック" panose="020B0400000000000000" pitchFamily="50" charset="-128"/>
              </a:rPr>
              <a:t>　事業実施計画</a:t>
            </a:r>
            <a:r>
              <a:rPr lang="en-US" altLang="ja-JP" sz="1800">
                <a:latin typeface="BIZ UDPゴシック" panose="020B0400000000000000" pitchFamily="50" charset="-128"/>
                <a:ea typeface="BIZ UDPゴシック" panose="020B0400000000000000" pitchFamily="50" charset="-128"/>
              </a:rPr>
              <a:t>】</a:t>
            </a:r>
            <a:br>
              <a:rPr lang="en-US" altLang="ja-JP" sz="1800">
                <a:latin typeface="BIZ UDPゴシック" panose="020B0400000000000000" pitchFamily="50" charset="-128"/>
                <a:ea typeface="BIZ UDPゴシック" panose="020B0400000000000000" pitchFamily="50" charset="-128"/>
              </a:rPr>
            </a:br>
            <a:endParaRPr lang="ja-JP" altLang="en-US" sz="1800">
              <a:latin typeface="BIZ UDPゴシック" panose="020B0400000000000000" pitchFamily="50" charset="-128"/>
              <a:ea typeface="BIZ UDPゴシック" panose="020B0400000000000000" pitchFamily="50" charset="-128"/>
            </a:endParaRPr>
          </a:p>
        </p:txBody>
      </p:sp>
      <p:sp>
        <p:nvSpPr>
          <p:cNvPr id="5124" name="Rectangle 5"/>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88900" indent="-88900"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eaLnBrk="1" hangingPunct="1">
              <a:lnSpc>
                <a:spcPct val="100000"/>
              </a:lnSpc>
              <a:spcBef>
                <a:spcPct val="0"/>
              </a:spcBef>
              <a:buClrTx/>
            </a:pPr>
            <a:r>
              <a:rPr kumimoji="0" lang="ja-JP" altLang="en-US" sz="1000">
                <a:latin typeface="BIZ UDPゴシック" panose="020B0400000000000000" pitchFamily="50" charset="-128"/>
                <a:ea typeface="BIZ UDPゴシック" panose="020B0400000000000000" pitchFamily="50" charset="-128"/>
              </a:rPr>
              <a:t>確実に成果をあげるために、応札者が行う事業実施計画（作業内容・スケジュール）について、主要なマイルストーンを記述し、提案したスケジュールの根拠を具体的・客観的に記述する。</a:t>
            </a:r>
          </a:p>
        </p:txBody>
      </p:sp>
      <p:sp>
        <p:nvSpPr>
          <p:cNvPr id="5125" name="Rectangle 8"/>
          <p:cNvSpPr>
            <a:spLocks noChangeArrowheads="1"/>
          </p:cNvSpPr>
          <p:nvPr/>
        </p:nvSpPr>
        <p:spPr bwMode="auto">
          <a:xfrm>
            <a:off x="50165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400" b="1">
                <a:latin typeface="BIZ UDPゴシック" panose="020B0400000000000000" pitchFamily="50" charset="-128"/>
                <a:ea typeface="BIZ UDPゴシック" panose="020B0400000000000000" pitchFamily="50" charset="-128"/>
              </a:rPr>
              <a:t>記述内容</a:t>
            </a:r>
          </a:p>
        </p:txBody>
      </p:sp>
      <p:sp>
        <p:nvSpPr>
          <p:cNvPr id="5126" name="Rectangle 22"/>
          <p:cNvSpPr>
            <a:spLocks noChangeArrowheads="1"/>
          </p:cNvSpPr>
          <p:nvPr/>
        </p:nvSpPr>
        <p:spPr bwMode="auto">
          <a:xfrm>
            <a:off x="495300" y="1700213"/>
            <a:ext cx="8928100" cy="4824412"/>
          </a:xfrm>
          <a:prstGeom prst="rect">
            <a:avLst/>
          </a:prstGeom>
          <a:solidFill>
            <a:schemeClr val="bg1"/>
          </a:solidFill>
          <a:ln w="9525">
            <a:solidFill>
              <a:schemeClr val="tx1"/>
            </a:solidFill>
            <a:miter lim="800000"/>
            <a:headEnd/>
            <a:tailEnd/>
          </a:ln>
        </p:spPr>
        <p:txBody>
          <a:bodyPr/>
          <a:lstStyle>
            <a:lvl1pPr marL="342900" indent="-342900"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614363" indent="-34290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874713" indent="-3429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nSpc>
                <a:spcPct val="100000"/>
              </a:lnSpc>
              <a:spcBef>
                <a:spcPct val="10000"/>
              </a:spcBef>
              <a:buClrTx/>
              <a:buFont typeface="Wingdings" pitchFamily="2" charset="2"/>
              <a:buChar char="n"/>
            </a:pPr>
            <a:r>
              <a:rPr kumimoji="0" lang="ja-JP" altLang="en-US" sz="1200" b="1" u="sng" dirty="0">
                <a:latin typeface="BIZ UDPゴシック" panose="020B0400000000000000" pitchFamily="50" charset="-128"/>
                <a:ea typeface="BIZ UDPゴシック" panose="020B0400000000000000" pitchFamily="50" charset="-128"/>
              </a:rPr>
              <a:t>スケジュール</a:t>
            </a:r>
            <a:endParaRPr kumimoji="0" lang="en-US" altLang="ja-JP"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 typeface="Wingdings" pitchFamily="2" charset="2"/>
              <a:buNone/>
            </a:pPr>
            <a:r>
              <a:rPr kumimoji="0" lang="en-US" altLang="ja-JP" sz="1000" dirty="0">
                <a:latin typeface="BIZ UDPゴシック" panose="020B0400000000000000" pitchFamily="50" charset="-128"/>
                <a:ea typeface="BIZ UDPゴシック" panose="020B0400000000000000" pitchFamily="50" charset="-128"/>
              </a:rPr>
              <a:t>(</a:t>
            </a:r>
            <a:r>
              <a:rPr kumimoji="0" lang="ja-JP" altLang="en-US" sz="1000" dirty="0">
                <a:latin typeface="BIZ UDPゴシック" panose="020B0400000000000000" pitchFamily="50" charset="-128"/>
                <a:ea typeface="BIZ UDPゴシック" panose="020B0400000000000000" pitchFamily="50" charset="-128"/>
              </a:rPr>
              <a:t>以下の項目等を含めて記述</a:t>
            </a:r>
            <a:r>
              <a:rPr kumimoji="0" lang="en-US" altLang="ja-JP" sz="1000" dirty="0">
                <a:latin typeface="BIZ UDPゴシック" panose="020B0400000000000000" pitchFamily="50" charset="-128"/>
                <a:ea typeface="BIZ UDPゴシック" panose="020B0400000000000000" pitchFamily="50" charset="-128"/>
              </a:rPr>
              <a:t>)</a:t>
            </a:r>
          </a:p>
          <a:p>
            <a:pPr lvl="1">
              <a:lnSpc>
                <a:spcPct val="100000"/>
              </a:lnSpc>
              <a:spcBef>
                <a:spcPct val="10000"/>
              </a:spcBef>
              <a:buClrTx/>
              <a:buSzTx/>
              <a:buFontTx/>
              <a:buChar char="•"/>
            </a:pPr>
            <a:r>
              <a:rPr kumimoji="0" lang="ja-JP" altLang="en-US" sz="1000" dirty="0">
                <a:latin typeface="BIZ UDPゴシック" panose="020B0400000000000000" pitchFamily="50" charset="-128"/>
                <a:ea typeface="BIZ UDPゴシック" panose="020B0400000000000000" pitchFamily="50" charset="-128"/>
              </a:rPr>
              <a:t>事業内容、担当者、開始日、終了日、作成資料名、マイルストーン</a:t>
            </a: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a:p>
            <a:pPr>
              <a:lnSpc>
                <a:spcPct val="100000"/>
              </a:lnSpc>
              <a:spcBef>
                <a:spcPct val="10000"/>
              </a:spcBef>
              <a:buClrTx/>
              <a:buFont typeface="Wingdings" pitchFamily="2" charset="2"/>
              <a:buChar char="n"/>
            </a:pPr>
            <a:r>
              <a:rPr kumimoji="0" lang="ja-JP" altLang="en-US" sz="1200" b="1" u="sng" dirty="0">
                <a:latin typeface="BIZ UDPゴシック" panose="020B0400000000000000" pitchFamily="50" charset="-128"/>
                <a:ea typeface="BIZ UDPゴシック" panose="020B0400000000000000" pitchFamily="50" charset="-128"/>
              </a:rPr>
              <a:t>工夫及び遅滞なく作業を完了するための工夫</a:t>
            </a:r>
          </a:p>
          <a:p>
            <a:pPr lvl="2">
              <a:lnSpc>
                <a:spcPct val="100000"/>
              </a:lnSpc>
              <a:spcBef>
                <a:spcPct val="10000"/>
              </a:spcBef>
              <a:buClrTx/>
              <a:buFontTx/>
              <a:buChar char="•"/>
            </a:pPr>
            <a:r>
              <a:rPr kumimoji="0" lang="ja-JP" altLang="en-US" sz="1000" dirty="0">
                <a:latin typeface="BIZ UDPゴシック" panose="020B0400000000000000" pitchFamily="50" charset="-128"/>
                <a:ea typeface="BIZ UDPゴシック" panose="020B0400000000000000" pitchFamily="50" charset="-128"/>
              </a:rPr>
              <a:t>過去、</a:t>
            </a:r>
            <a:r>
              <a:rPr kumimoji="0" lang="en-US" altLang="ja-JP" sz="1000" dirty="0">
                <a:latin typeface="BIZ UDPゴシック" panose="020B0400000000000000" pitchFamily="50" charset="-128"/>
                <a:ea typeface="BIZ UDPゴシック" panose="020B0400000000000000" pitchFamily="50" charset="-128"/>
              </a:rPr>
              <a:t>XXXX</a:t>
            </a:r>
            <a:r>
              <a:rPr kumimoji="0" lang="ja-JP" altLang="en-US" sz="1000" dirty="0">
                <a:latin typeface="BIZ UDPゴシック" panose="020B0400000000000000" pitchFamily="50" charset="-128"/>
                <a:ea typeface="BIZ UDPゴシック" panose="020B0400000000000000" pitchFamily="50" charset="-128"/>
              </a:rPr>
              <a:t>にて利用したスケジュールをテンプレートにしてスケジュールを作成した。</a:t>
            </a:r>
          </a:p>
          <a:p>
            <a:pPr lvl="2">
              <a:lnSpc>
                <a:spcPct val="100000"/>
              </a:lnSpc>
              <a:spcBef>
                <a:spcPct val="10000"/>
              </a:spcBef>
              <a:buClrTx/>
              <a:buFontTx/>
              <a:buChar char="•"/>
            </a:pPr>
            <a:r>
              <a:rPr kumimoji="0" lang="en-US" altLang="ja-JP" sz="1000" dirty="0">
                <a:latin typeface="BIZ UDPゴシック" panose="020B0400000000000000" pitchFamily="50" charset="-128"/>
                <a:ea typeface="BIZ UDPゴシック" panose="020B0400000000000000" pitchFamily="50" charset="-128"/>
              </a:rPr>
              <a:t>XXXXXXXXXXXXXXXXXXXXXXXXXXXX</a:t>
            </a:r>
          </a:p>
          <a:p>
            <a:pPr lvl="2">
              <a:lnSpc>
                <a:spcPct val="100000"/>
              </a:lnSpc>
              <a:spcBef>
                <a:spcPct val="10000"/>
              </a:spcBef>
              <a:buClrTx/>
              <a:buFontTx/>
              <a:buChar char="•"/>
            </a:pPr>
            <a:r>
              <a:rPr kumimoji="0" lang="en-US" altLang="ja-JP" sz="1000" dirty="0">
                <a:latin typeface="BIZ UDPゴシック" panose="020B0400000000000000" pitchFamily="50" charset="-128"/>
                <a:ea typeface="BIZ UDPゴシック" panose="020B0400000000000000" pitchFamily="50" charset="-128"/>
              </a:rPr>
              <a:t>･･･････････････</a:t>
            </a:r>
            <a:endParaRPr kumimoji="0" lang="ja-JP" altLang="en-US" sz="1000" dirty="0">
              <a:latin typeface="BIZ UDPゴシック" panose="020B0400000000000000" pitchFamily="50" charset="-128"/>
              <a:ea typeface="BIZ UDPゴシック" panose="020B0400000000000000" pitchFamily="50" charset="-128"/>
            </a:endParaRPr>
          </a:p>
          <a:p>
            <a:pPr lvl="1">
              <a:lnSpc>
                <a:spcPct val="100000"/>
              </a:lnSpc>
              <a:spcBef>
                <a:spcPct val="10000"/>
              </a:spcBef>
              <a:buClrTx/>
              <a:buSzTx/>
              <a:buFontTx/>
              <a:buChar char="•"/>
            </a:pPr>
            <a:endParaRPr kumimoji="0" lang="ja-JP" altLang="en-US" sz="1000" dirty="0">
              <a:latin typeface="BIZ UDPゴシック" panose="020B0400000000000000" pitchFamily="50" charset="-128"/>
              <a:ea typeface="BIZ UDPゴシック" panose="020B0400000000000000" pitchFamily="50" charset="-128"/>
            </a:endParaRPr>
          </a:p>
        </p:txBody>
      </p:sp>
      <p:sp>
        <p:nvSpPr>
          <p:cNvPr id="5127" name="Rectangle 24"/>
          <p:cNvSpPr>
            <a:spLocks noGrp="1" noChangeArrowheads="1"/>
          </p:cNvSpPr>
          <p:nvPr>
            <p:ph type="body" idx="1"/>
          </p:nvPr>
        </p:nvSpPr>
        <p:spPr>
          <a:noFill/>
        </p:spPr>
        <p:txBody>
          <a:bodyPr/>
          <a:lstStyle/>
          <a:p>
            <a:pPr marL="342900" indent="-342900" eaLnBrk="1" hangingPunct="1"/>
            <a:r>
              <a:rPr lang="ja-JP" altLang="en-US">
                <a:latin typeface="BIZ UDPゴシック" panose="020B0400000000000000" pitchFamily="50" charset="-128"/>
                <a:ea typeface="BIZ UDPゴシック" panose="020B0400000000000000" pitchFamily="50" charset="-128"/>
              </a:rPr>
              <a:t>作業内容、スケジュール</a:t>
            </a:r>
          </a:p>
          <a:p>
            <a:pPr marL="342900" indent="-342900" eaLnBrk="1" hangingPunct="1"/>
            <a:endParaRPr lang="ja-JP" altLang="en-US">
              <a:latin typeface="BIZ UDPゴシック" panose="020B0400000000000000" pitchFamily="50" charset="-128"/>
              <a:ea typeface="BIZ UDPゴシック" panose="020B0400000000000000" pitchFamily="50" charset="-128"/>
            </a:endParaRPr>
          </a:p>
        </p:txBody>
      </p:sp>
      <p:sp>
        <p:nvSpPr>
          <p:cNvPr id="4824089" name="Text Box 25"/>
          <p:cNvSpPr txBox="1">
            <a:spLocks noChangeArrowheads="1"/>
          </p:cNvSpPr>
          <p:nvPr/>
        </p:nvSpPr>
        <p:spPr bwMode="auto">
          <a:xfrm>
            <a:off x="7215188" y="1700213"/>
            <a:ext cx="1944687" cy="623887"/>
          </a:xfrm>
          <a:prstGeom prst="rect">
            <a:avLst/>
          </a:prstGeom>
          <a:solidFill>
            <a:schemeClr val="accent2"/>
          </a:solidFill>
          <a:ln w="6350" algn="ctr">
            <a:solidFill>
              <a:schemeClr val="tx1"/>
            </a:solidFill>
            <a:miter lim="800000"/>
            <a:headEnd/>
            <a:tailEnd type="none" w="lg" len="lg"/>
          </a:ln>
          <a:effectLst/>
        </p:spPr>
        <p:txBody>
          <a:bodyPr wrap="none" lIns="90000" tIns="46800" rIns="90000" bIns="46800" anchor="ctr"/>
          <a:lstStyle/>
          <a:p>
            <a:pPr>
              <a:defRPr/>
            </a:pPr>
            <a:r>
              <a:rPr lang="ja-JP" altLang="en-US" sz="2000" b="1">
                <a:effectLst>
                  <a:outerShdw blurRad="38100" dist="38100" dir="2700000" algn="tl">
                    <a:srgbClr val="FFFFFF"/>
                  </a:outerShdw>
                </a:effectLst>
                <a:latin typeface="BIZ UDPゴシック" panose="020B0400000000000000" pitchFamily="50" charset="-128"/>
                <a:ea typeface="BIZ UDPゴシック" panose="020B0400000000000000" pitchFamily="50" charset="-128"/>
              </a:rPr>
              <a:t>記述例</a:t>
            </a:r>
          </a:p>
        </p:txBody>
      </p:sp>
      <p:sp>
        <p:nvSpPr>
          <p:cNvPr id="5129" name="Line 28"/>
          <p:cNvSpPr>
            <a:spLocks noChangeShapeType="1"/>
          </p:cNvSpPr>
          <p:nvPr/>
        </p:nvSpPr>
        <p:spPr bwMode="auto">
          <a:xfrm flipH="1">
            <a:off x="4279900" y="3825875"/>
            <a:ext cx="982663" cy="152400"/>
          </a:xfrm>
          <a:prstGeom prst="line">
            <a:avLst/>
          </a:prstGeom>
          <a:noFill/>
          <a:ln w="19050">
            <a:solidFill>
              <a:schemeClr val="tx1"/>
            </a:solidFill>
            <a:round/>
            <a:headEnd/>
            <a:tailEnd type="oval" w="med" len="med"/>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lIns="90000" tIns="46800" rIns="90000" bIns="46800" anchor="ctr"/>
          <a:lstStyle/>
          <a:p>
            <a:endParaRPr lang="ja-JP" altLang="en-US">
              <a:latin typeface="BIZ UDPゴシック" panose="020B0400000000000000" pitchFamily="50" charset="-128"/>
              <a:ea typeface="BIZ UDPゴシック" panose="020B0400000000000000" pitchFamily="50" charset="-128"/>
            </a:endParaRPr>
          </a:p>
        </p:txBody>
      </p:sp>
      <p:sp>
        <p:nvSpPr>
          <p:cNvPr id="5130" name="Line 29"/>
          <p:cNvSpPr>
            <a:spLocks noChangeShapeType="1"/>
          </p:cNvSpPr>
          <p:nvPr/>
        </p:nvSpPr>
        <p:spPr bwMode="auto">
          <a:xfrm flipH="1">
            <a:off x="5024438" y="5876925"/>
            <a:ext cx="982662" cy="0"/>
          </a:xfrm>
          <a:prstGeom prst="line">
            <a:avLst/>
          </a:prstGeom>
          <a:noFill/>
          <a:ln w="19050">
            <a:solidFill>
              <a:schemeClr val="tx1"/>
            </a:solidFill>
            <a:round/>
            <a:headEnd/>
            <a:tailEnd type="oval" w="med" len="med"/>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lIns="90000" tIns="46800" rIns="90000" bIns="46800" anchor="ctr"/>
          <a:lstStyle/>
          <a:p>
            <a:endParaRPr lang="ja-JP" altLang="en-US">
              <a:latin typeface="BIZ UDPゴシック" panose="020B0400000000000000" pitchFamily="50" charset="-128"/>
              <a:ea typeface="BIZ UDPゴシック" panose="020B0400000000000000" pitchFamily="50" charset="-128"/>
            </a:endParaRPr>
          </a:p>
        </p:txBody>
      </p:sp>
      <p:graphicFrame>
        <p:nvGraphicFramePr>
          <p:cNvPr id="4824136" name="Group 72"/>
          <p:cNvGraphicFramePr>
            <a:graphicFrameLocks noGrp="1"/>
          </p:cNvGraphicFramePr>
          <p:nvPr/>
        </p:nvGraphicFramePr>
        <p:xfrm>
          <a:off x="849313" y="2397125"/>
          <a:ext cx="6767512" cy="2544764"/>
        </p:xfrm>
        <a:graphic>
          <a:graphicData uri="http://schemas.openxmlformats.org/drawingml/2006/table">
            <a:tbl>
              <a:tblPr/>
              <a:tblGrid>
                <a:gridCol w="1352550">
                  <a:extLst>
                    <a:ext uri="{9D8B030D-6E8A-4147-A177-3AD203B41FA5}">
                      <a16:colId xmlns:a16="http://schemas.microsoft.com/office/drawing/2014/main" val="20000"/>
                    </a:ext>
                  </a:extLst>
                </a:gridCol>
                <a:gridCol w="1355725">
                  <a:extLst>
                    <a:ext uri="{9D8B030D-6E8A-4147-A177-3AD203B41FA5}">
                      <a16:colId xmlns:a16="http://schemas.microsoft.com/office/drawing/2014/main" val="20001"/>
                    </a:ext>
                  </a:extLst>
                </a:gridCol>
                <a:gridCol w="1352550">
                  <a:extLst>
                    <a:ext uri="{9D8B030D-6E8A-4147-A177-3AD203B41FA5}">
                      <a16:colId xmlns:a16="http://schemas.microsoft.com/office/drawing/2014/main" val="20002"/>
                    </a:ext>
                  </a:extLst>
                </a:gridCol>
                <a:gridCol w="1354137">
                  <a:extLst>
                    <a:ext uri="{9D8B030D-6E8A-4147-A177-3AD203B41FA5}">
                      <a16:colId xmlns:a16="http://schemas.microsoft.com/office/drawing/2014/main" val="20003"/>
                    </a:ext>
                  </a:extLst>
                </a:gridCol>
                <a:gridCol w="1352550">
                  <a:extLst>
                    <a:ext uri="{9D8B030D-6E8A-4147-A177-3AD203B41FA5}">
                      <a16:colId xmlns:a16="http://schemas.microsoft.com/office/drawing/2014/main" val="20004"/>
                    </a:ext>
                  </a:extLst>
                </a:gridCol>
              </a:tblGrid>
              <a:tr h="315508">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四半期</a:t>
                      </a:r>
                    </a:p>
                  </a:txBody>
                  <a:tcPr marL="90000" marR="90000" marT="46806" marB="46806"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１    </a:t>
                      </a: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２</a:t>
                      </a: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３</a:t>
                      </a: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４</a:t>
                      </a:r>
                    </a:p>
                  </a:txBody>
                  <a:tcPr marL="90000" marR="90000" marT="46806" marB="46806"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10000"/>
                  </a:ext>
                </a:extLst>
              </a:tr>
              <a:tr h="580082">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en-US" altLang="ja-JP"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1.1.1</a:t>
                      </a:r>
                    </a:p>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en-US" altLang="ja-JP"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a:t>
                      </a:r>
                    </a:p>
                  </a:txBody>
                  <a:tcPr marL="90000" marR="90000" marT="46806" marB="46806"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10001"/>
                  </a:ext>
                </a:extLst>
              </a:tr>
              <a:tr h="580082">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en-US" altLang="ja-JP"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1.1.2</a:t>
                      </a:r>
                    </a:p>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en-US" altLang="ja-JP"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a:t>
                      </a:r>
                    </a:p>
                  </a:txBody>
                  <a:tcPr marL="90000" marR="90000" marT="46806" marB="46806"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10002"/>
                  </a:ext>
                </a:extLst>
              </a:tr>
              <a:tr h="580082">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en-US" altLang="ja-JP"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1.1.3</a:t>
                      </a:r>
                    </a:p>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en-US" altLang="ja-JP"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a:t>
                      </a:r>
                    </a:p>
                  </a:txBody>
                  <a:tcPr marL="90000" marR="90000" marT="46806" marB="46806"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10003"/>
                  </a:ext>
                </a:extLst>
              </a:tr>
              <a:tr h="489010">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その他</a:t>
                      </a:r>
                    </a:p>
                  </a:txBody>
                  <a:tcPr marL="90000" marR="90000" marT="46806" marB="46806"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　　　　</a:t>
                      </a:r>
                      <a:r>
                        <a:rPr kumimoji="1" lang="ja-JP" altLang="en-US" sz="12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rPr>
                        <a:t>中間報告</a:t>
                      </a: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4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Arial" charset="0"/>
                      </a:endParaRPr>
                    </a:p>
                  </a:txBody>
                  <a:tcPr marL="90000" marR="90000" marT="46806" marB="46806"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169" name="Rectangle 111"/>
          <p:cNvSpPr>
            <a:spLocks noChangeArrowheads="1"/>
          </p:cNvSpPr>
          <p:nvPr/>
        </p:nvSpPr>
        <p:spPr bwMode="auto">
          <a:xfrm>
            <a:off x="2720975" y="2924175"/>
            <a:ext cx="2189163" cy="144463"/>
          </a:xfrm>
          <a:prstGeom prst="rect">
            <a:avLst/>
          </a:prstGeom>
          <a:solidFill>
            <a:srgbClr val="FFCC00"/>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endParaRPr kumimoji="0" lang="ja-JP" altLang="en-US" sz="1800">
              <a:latin typeface="BIZ UDPゴシック" panose="020B0400000000000000" pitchFamily="50" charset="-128"/>
              <a:ea typeface="BIZ UDPゴシック" panose="020B0400000000000000" pitchFamily="50" charset="-128"/>
            </a:endParaRPr>
          </a:p>
        </p:txBody>
      </p:sp>
      <p:sp>
        <p:nvSpPr>
          <p:cNvPr id="5170" name="Rectangle 112"/>
          <p:cNvSpPr>
            <a:spLocks noChangeArrowheads="1"/>
          </p:cNvSpPr>
          <p:nvPr/>
        </p:nvSpPr>
        <p:spPr bwMode="auto">
          <a:xfrm>
            <a:off x="3557588" y="3513138"/>
            <a:ext cx="4059237" cy="144462"/>
          </a:xfrm>
          <a:prstGeom prst="rect">
            <a:avLst/>
          </a:prstGeom>
          <a:solidFill>
            <a:srgbClr val="FFCC00"/>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endParaRPr kumimoji="0" lang="ja-JP" altLang="en-US" sz="1800">
              <a:latin typeface="BIZ UDPゴシック" panose="020B0400000000000000" pitchFamily="50" charset="-128"/>
              <a:ea typeface="BIZ UDPゴシック" panose="020B0400000000000000" pitchFamily="50" charset="-128"/>
            </a:endParaRPr>
          </a:p>
        </p:txBody>
      </p:sp>
      <p:sp>
        <p:nvSpPr>
          <p:cNvPr id="5171" name="Rectangle 113"/>
          <p:cNvSpPr>
            <a:spLocks noChangeArrowheads="1"/>
          </p:cNvSpPr>
          <p:nvPr/>
        </p:nvSpPr>
        <p:spPr bwMode="auto">
          <a:xfrm>
            <a:off x="3557588" y="4049713"/>
            <a:ext cx="4059237" cy="144462"/>
          </a:xfrm>
          <a:prstGeom prst="rect">
            <a:avLst/>
          </a:prstGeom>
          <a:solidFill>
            <a:srgbClr val="FFCC00"/>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endParaRPr kumimoji="0" lang="ja-JP" altLang="en-US" sz="1800">
              <a:latin typeface="BIZ UDPゴシック" panose="020B0400000000000000" pitchFamily="50" charset="-128"/>
              <a:ea typeface="BIZ UDPゴシック" panose="020B0400000000000000" pitchFamily="50" charset="-128"/>
            </a:endParaRPr>
          </a:p>
        </p:txBody>
      </p:sp>
      <p:sp>
        <p:nvSpPr>
          <p:cNvPr id="5172" name="Text Box 114"/>
          <p:cNvSpPr txBox="1">
            <a:spLocks noChangeArrowheads="1"/>
          </p:cNvSpPr>
          <p:nvPr/>
        </p:nvSpPr>
        <p:spPr bwMode="auto">
          <a:xfrm>
            <a:off x="6751638" y="4446588"/>
            <a:ext cx="865187" cy="250825"/>
          </a:xfrm>
          <a:prstGeom prst="rect">
            <a:avLst/>
          </a:prstGeom>
          <a:noFill/>
          <a:ln w="6350" algn="ctr">
            <a:solidFill>
              <a:schemeClr val="tx1"/>
            </a:solidFill>
            <a:miter lim="800000"/>
            <a:headEnd/>
            <a:tailEnd type="none" w="lg" len="lg"/>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000">
                <a:latin typeface="BIZ UDPゴシック" panose="020B0400000000000000" pitchFamily="50" charset="-128"/>
                <a:ea typeface="BIZ UDPゴシック" panose="020B0400000000000000" pitchFamily="50" charset="-128"/>
              </a:rPr>
              <a:t>報告書作成</a:t>
            </a:r>
          </a:p>
        </p:txBody>
      </p:sp>
      <p:sp>
        <p:nvSpPr>
          <p:cNvPr id="5173" name="AutoShape 27"/>
          <p:cNvSpPr>
            <a:spLocks noChangeArrowheads="1"/>
          </p:cNvSpPr>
          <p:nvPr/>
        </p:nvSpPr>
        <p:spPr bwMode="auto">
          <a:xfrm>
            <a:off x="5276850" y="3068638"/>
            <a:ext cx="3990975" cy="936625"/>
          </a:xfrm>
          <a:prstGeom prst="roundRect">
            <a:avLst>
              <a:gd name="adj" fmla="val 16667"/>
            </a:avLst>
          </a:prstGeom>
          <a:solidFill>
            <a:schemeClr val="bg1"/>
          </a:solidFill>
          <a:ln w="19050">
            <a:solidFill>
              <a:schemeClr val="tx1"/>
            </a:solidFill>
            <a:round/>
            <a:headEnd/>
            <a:tailEnd/>
          </a:ln>
          <a:effectLst>
            <a:outerShdw dist="107763" dir="2700000" algn="ctr" rotWithShape="0">
              <a:schemeClr val="bg2">
                <a:alpha val="50000"/>
              </a:schemeClr>
            </a:outerShdw>
          </a:effectLst>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eaLnBrk="1" hangingPunct="1">
              <a:lnSpc>
                <a:spcPct val="100000"/>
              </a:lnSpc>
              <a:spcBef>
                <a:spcPct val="10000"/>
              </a:spcBef>
              <a:buClrTx/>
              <a:buFontTx/>
              <a:buNone/>
            </a:pPr>
            <a:r>
              <a:rPr kumimoji="0" lang="en-US" altLang="ja-JP" sz="1000">
                <a:latin typeface="BIZ UDPゴシック" panose="020B0400000000000000" pitchFamily="50" charset="-128"/>
                <a:ea typeface="BIZ UDPゴシック" panose="020B0400000000000000" pitchFamily="50" charset="-128"/>
              </a:rPr>
              <a:t>【</a:t>
            </a:r>
            <a:r>
              <a:rPr kumimoji="0" lang="ja-JP" altLang="en-US" sz="1000">
                <a:latin typeface="BIZ UDPゴシック" panose="020B0400000000000000" pitchFamily="50" charset="-128"/>
                <a:ea typeface="BIZ UDPゴシック" panose="020B0400000000000000" pitchFamily="50" charset="-128"/>
              </a:rPr>
              <a:t>基礎点評価の観点</a:t>
            </a:r>
            <a:r>
              <a:rPr kumimoji="0" lang="en-US" altLang="ja-JP" sz="1000">
                <a:latin typeface="BIZ UDPゴシック" panose="020B0400000000000000" pitchFamily="50" charset="-128"/>
                <a:ea typeface="BIZ UDPゴシック" panose="020B0400000000000000" pitchFamily="50" charset="-128"/>
              </a:rPr>
              <a:t>】</a:t>
            </a:r>
          </a:p>
          <a:p>
            <a:pPr eaLnBrk="1" hangingPunct="1">
              <a:lnSpc>
                <a:spcPct val="100000"/>
              </a:lnSpc>
              <a:spcBef>
                <a:spcPct val="10000"/>
              </a:spcBef>
              <a:buClrTx/>
              <a:buFontTx/>
              <a:buNone/>
            </a:pPr>
            <a:r>
              <a:rPr kumimoji="0" lang="ja-JP" altLang="en-US" sz="1000">
                <a:latin typeface="BIZ UDPゴシック" panose="020B0400000000000000" pitchFamily="50" charset="-128"/>
                <a:ea typeface="BIZ UDPゴシック" panose="020B0400000000000000" pitchFamily="50" charset="-128"/>
              </a:rPr>
              <a:t>・妥当なスケジュールになっているか。</a:t>
            </a:r>
          </a:p>
          <a:p>
            <a:pPr eaLnBrk="1" hangingPunct="1">
              <a:lnSpc>
                <a:spcPct val="100000"/>
              </a:lnSpc>
              <a:spcBef>
                <a:spcPct val="10000"/>
              </a:spcBef>
              <a:buClrTx/>
              <a:buFontTx/>
              <a:buNone/>
            </a:pPr>
            <a:r>
              <a:rPr kumimoji="0" lang="ja-JP" altLang="en-US" sz="1000">
                <a:latin typeface="BIZ UDPゴシック" panose="020B0400000000000000" pitchFamily="50" charset="-128"/>
                <a:ea typeface="BIZ UDPゴシック" panose="020B0400000000000000" pitchFamily="50" charset="-128"/>
              </a:rPr>
              <a:t>・納期までに目的を達成可能なスケジュールになっているか。（会議開催日、調整時間など）</a:t>
            </a:r>
            <a:endParaRPr kumimoji="0" lang="ja-JP" altLang="ja-JP" sz="1000">
              <a:latin typeface="BIZ UDPゴシック" panose="020B0400000000000000" pitchFamily="50" charset="-128"/>
              <a:ea typeface="BIZ UDPゴシック" panose="020B0400000000000000" pitchFamily="50" charset="-128"/>
            </a:endParaRPr>
          </a:p>
        </p:txBody>
      </p:sp>
      <p:sp>
        <p:nvSpPr>
          <p:cNvPr id="5175" name="Line 30"/>
          <p:cNvSpPr>
            <a:spLocks noChangeShapeType="1"/>
          </p:cNvSpPr>
          <p:nvPr/>
        </p:nvSpPr>
        <p:spPr bwMode="auto">
          <a:xfrm flipH="1" flipV="1">
            <a:off x="5529263" y="4697413"/>
            <a:ext cx="779462" cy="844550"/>
          </a:xfrm>
          <a:prstGeom prst="line">
            <a:avLst/>
          </a:prstGeom>
          <a:noFill/>
          <a:ln w="19050">
            <a:solidFill>
              <a:schemeClr val="tx1"/>
            </a:solidFill>
            <a:round/>
            <a:headEnd/>
            <a:tailEnd type="oval" w="med" len="med"/>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lIns="90000" tIns="46800" rIns="90000" bIns="46800" anchor="ctr"/>
          <a:lstStyle/>
          <a:p>
            <a:endParaRPr lang="ja-JP" altLang="en-US">
              <a:latin typeface="BIZ UDPゴシック" panose="020B0400000000000000" pitchFamily="50" charset="-128"/>
              <a:ea typeface="BIZ UDPゴシック" panose="020B0400000000000000" pitchFamily="50" charset="-128"/>
            </a:endParaRPr>
          </a:p>
        </p:txBody>
      </p:sp>
      <p:sp>
        <p:nvSpPr>
          <p:cNvPr id="5176" name="AutoShape 26"/>
          <p:cNvSpPr>
            <a:spLocks noChangeArrowheads="1"/>
          </p:cNvSpPr>
          <p:nvPr/>
        </p:nvSpPr>
        <p:spPr bwMode="auto">
          <a:xfrm>
            <a:off x="6007100" y="5301208"/>
            <a:ext cx="3403600" cy="1223417"/>
          </a:xfrm>
          <a:prstGeom prst="octagon">
            <a:avLst>
              <a:gd name="adj" fmla="val 35931"/>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eaLnBrk="1" hangingPunct="1">
              <a:lnSpc>
                <a:spcPct val="100000"/>
              </a:lnSpc>
              <a:spcBef>
                <a:spcPct val="10000"/>
              </a:spcBef>
              <a:buClrTx/>
              <a:buFontTx/>
              <a:buNone/>
            </a:pPr>
            <a:r>
              <a:rPr kumimoji="0" lang="en-US" altLang="ja-JP" sz="1000">
                <a:latin typeface="BIZ UDPゴシック" panose="020B0400000000000000" pitchFamily="50" charset="-128"/>
                <a:ea typeface="BIZ UDPゴシック" panose="020B0400000000000000" pitchFamily="50" charset="-128"/>
              </a:rPr>
              <a:t>【</a:t>
            </a:r>
            <a:r>
              <a:rPr kumimoji="0" lang="ja-JP" altLang="en-US" sz="1000">
                <a:latin typeface="BIZ UDPゴシック" panose="020B0400000000000000" pitchFamily="50" charset="-128"/>
                <a:ea typeface="BIZ UDPゴシック" panose="020B0400000000000000" pitchFamily="50" charset="-128"/>
              </a:rPr>
              <a:t>加点評価の観点</a:t>
            </a:r>
            <a:r>
              <a:rPr kumimoji="0" lang="en-US" altLang="ja-JP" sz="1000">
                <a:latin typeface="BIZ UDPゴシック" panose="020B0400000000000000" pitchFamily="50" charset="-128"/>
                <a:ea typeface="BIZ UDPゴシック" panose="020B0400000000000000" pitchFamily="50" charset="-128"/>
              </a:rPr>
              <a:t>】</a:t>
            </a:r>
          </a:p>
          <a:p>
            <a:pPr eaLnBrk="1" hangingPunct="1">
              <a:lnSpc>
                <a:spcPct val="100000"/>
              </a:lnSpc>
              <a:spcBef>
                <a:spcPct val="10000"/>
              </a:spcBef>
              <a:buClrTx/>
              <a:buFontTx/>
              <a:buNone/>
            </a:pPr>
            <a:r>
              <a:rPr kumimoji="0" lang="ja-JP" altLang="en-US" sz="1000">
                <a:latin typeface="BIZ UDPゴシック" panose="020B0400000000000000" pitchFamily="50" charset="-128"/>
                <a:ea typeface="BIZ UDPゴシック" panose="020B0400000000000000" pitchFamily="50" charset="-128"/>
              </a:rPr>
              <a:t>・スケジュールが適切に実行できる根拠・工夫・経験等が示されているか。</a:t>
            </a:r>
          </a:p>
          <a:p>
            <a:pPr eaLnBrk="1" hangingPunct="1">
              <a:lnSpc>
                <a:spcPct val="100000"/>
              </a:lnSpc>
              <a:spcBef>
                <a:spcPct val="10000"/>
              </a:spcBef>
              <a:buClrTx/>
              <a:buFontTx/>
              <a:buNone/>
            </a:pPr>
            <a:r>
              <a:rPr kumimoji="0" lang="ja-JP" altLang="en-US" sz="1000">
                <a:latin typeface="BIZ UDPゴシック" panose="020B0400000000000000" pitchFamily="50" charset="-128"/>
                <a:ea typeface="BIZ UDPゴシック" panose="020B0400000000000000" pitchFamily="50" charset="-128"/>
              </a:rPr>
              <a:t>・事業の実施時期・期間が、目的に沿って設定されているか。 </a:t>
            </a:r>
          </a:p>
        </p:txBody>
      </p:sp>
      <p:sp>
        <p:nvSpPr>
          <p:cNvPr id="2" name="Text Box 6">
            <a:extLst>
              <a:ext uri="{FF2B5EF4-FFF2-40B4-BE49-F238E27FC236}">
                <a16:creationId xmlns:a16="http://schemas.microsoft.com/office/drawing/2014/main" id="{4BE95633-5AEC-5237-1BF9-24EACFD84D9F}"/>
              </a:ext>
            </a:extLst>
          </p:cNvPr>
          <p:cNvSpPr txBox="1">
            <a:spLocks noChangeArrowheads="1"/>
          </p:cNvSpPr>
          <p:nvPr/>
        </p:nvSpPr>
        <p:spPr bwMode="auto">
          <a:xfrm>
            <a:off x="6537325" y="44624"/>
            <a:ext cx="3096195" cy="556179"/>
          </a:xfrm>
          <a:prstGeom prst="rect">
            <a:avLst/>
          </a:prstGeom>
          <a:noFill/>
          <a:ln w="6350" algn="ctr">
            <a:noFill/>
            <a:miter lim="800000"/>
            <a:headEnd/>
            <a:tailEnd type="none" w="lg" len="lg"/>
          </a:ln>
        </p:spPr>
        <p:txBody>
          <a:bodyPr wrap="square" lIns="90000" tIns="46800" rIns="90000" bIns="46800">
            <a:spAutoFit/>
          </a:bodyPr>
          <a:lstStyle/>
          <a:p>
            <a:pPr algn="l">
              <a:defRPr/>
            </a:pPr>
            <a:r>
              <a:rPr lang="en-US" altLang="ja-JP" sz="1200" b="1">
                <a:latin typeface="BIZ UDPゴシック" panose="020B0400000000000000" pitchFamily="50" charset="-128"/>
                <a:ea typeface="BIZ UDPゴシック" panose="020B0400000000000000" pitchFamily="50" charset="-128"/>
              </a:rPr>
              <a:t>6.1(</a:t>
            </a:r>
            <a:r>
              <a:rPr lang="ja-JP" altLang="en-US" sz="1200" b="1">
                <a:latin typeface="BIZ UDPゴシック" panose="020B0400000000000000" pitchFamily="50" charset="-128"/>
                <a:ea typeface="BIZ UDPゴシック" panose="020B0400000000000000" pitchFamily="50" charset="-128"/>
              </a:rPr>
              <a:t>別紙</a:t>
            </a:r>
            <a:r>
              <a:rPr lang="en-US" altLang="ja-JP" sz="1200" b="1">
                <a:latin typeface="BIZ UDPゴシック" panose="020B0400000000000000" pitchFamily="50" charset="-128"/>
                <a:ea typeface="BIZ UDPゴシック" panose="020B0400000000000000" pitchFamily="50" charset="-128"/>
              </a:rPr>
              <a:t>1) </a:t>
            </a:r>
            <a:r>
              <a:rPr lang="ja-JP" altLang="en-US" sz="1200" b="1">
                <a:latin typeface="BIZ UDPゴシック" panose="020B0400000000000000" pitchFamily="50" charset="-128"/>
                <a:ea typeface="BIZ UDPゴシック" panose="020B0400000000000000" pitchFamily="50" charset="-128"/>
              </a:rPr>
              <a:t>提案書雛形　</a:t>
            </a:r>
            <a:r>
              <a:rPr lang="en-US" altLang="ja-JP" sz="1200" b="1">
                <a:latin typeface="BIZ UDPゴシック" panose="020B0400000000000000" pitchFamily="50" charset="-128"/>
                <a:ea typeface="BIZ UDPゴシック" panose="020B0400000000000000" pitchFamily="50" charset="-128"/>
              </a:rPr>
              <a:t>【</a:t>
            </a:r>
            <a:r>
              <a:rPr lang="ja-JP" altLang="en-US" sz="1200" b="1">
                <a:latin typeface="BIZ UDPゴシック" panose="020B0400000000000000" pitchFamily="50" charset="-128"/>
                <a:ea typeface="BIZ UDPゴシック" panose="020B0400000000000000" pitchFamily="50" charset="-128"/>
              </a:rPr>
              <a:t>雛形頁番号</a:t>
            </a:r>
            <a:r>
              <a:rPr lang="en-US" altLang="ja-JP" sz="1200" b="1">
                <a:latin typeface="BIZ UDPゴシック" panose="020B0400000000000000" pitchFamily="50" charset="-128"/>
                <a:ea typeface="BIZ UDPゴシック" panose="020B0400000000000000" pitchFamily="50" charset="-128"/>
              </a:rPr>
              <a:t>4】</a:t>
            </a:r>
          </a:p>
          <a:p>
            <a:pPr algn="l">
              <a:defRPr/>
            </a:pPr>
            <a:r>
              <a:rPr lang="ja-JP" altLang="en-US" sz="1200" b="1">
                <a:solidFill>
                  <a:srgbClr val="FF0000"/>
                </a:solidFill>
                <a:latin typeface="BIZ UDPゴシック" panose="020B0400000000000000" pitchFamily="50" charset="-128"/>
                <a:ea typeface="BIZ UDPゴシック" panose="020B0400000000000000" pitchFamily="50" charset="-128"/>
              </a:rPr>
              <a:t>入札企業名</a:t>
            </a:r>
            <a:r>
              <a:rPr lang="ja-JP" altLang="en-US" sz="1200" b="1">
                <a:solidFill>
                  <a:srgbClr val="FF0000"/>
                </a:solidFill>
                <a:latin typeface="BIZ UDPゴシック" panose="020B0400000000000000" pitchFamily="50" charset="-128"/>
                <a:ea typeface="BIZ UDPゴシック" panose="020B0400000000000000" pitchFamily="50" charset="-128"/>
                <a:sym typeface="Wingdings" panose="05000000000000000000" pitchFamily="2" charset="2"/>
              </a:rPr>
              <a:t>：（入札企業にて記載）</a:t>
            </a:r>
            <a:endParaRPr lang="ja-JP" altLang="en-US" sz="1600" b="1">
              <a:solidFill>
                <a:srgbClr val="FF0000"/>
              </a:solidFill>
              <a:latin typeface="BIZ UDPゴシック" panose="020B0400000000000000" pitchFamily="50" charset="-128"/>
              <a:ea typeface="BIZ UDPゴシック" panose="020B0400000000000000"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0"/>
              </a:spcBef>
              <a:buClrTx/>
              <a:buFontTx/>
              <a:buNone/>
            </a:pPr>
            <a:fld id="{6B02E317-5B63-4A25-864F-615A4D3E88AE}" type="slidenum">
              <a:rPr kumimoji="0" lang="ja-JP" altLang="en-GB" sz="1000" smtClean="0">
                <a:solidFill>
                  <a:schemeClr val="accent1"/>
                </a:solidFill>
                <a:latin typeface="BIZ UDPゴシック" panose="020B0400000000000000" pitchFamily="50" charset="-128"/>
                <a:ea typeface="BIZ UDPゴシック" panose="020B0400000000000000" pitchFamily="50" charset="-128"/>
              </a:rPr>
              <a:pPr algn="ctr" eaLnBrk="1" hangingPunct="1">
                <a:lnSpc>
                  <a:spcPct val="100000"/>
                </a:lnSpc>
                <a:spcBef>
                  <a:spcPct val="0"/>
                </a:spcBef>
                <a:buClrTx/>
                <a:buFontTx/>
                <a:buNone/>
              </a:pPr>
              <a:t>5</a:t>
            </a:fld>
            <a:endParaRPr kumimoji="0" lang="en-GB" altLang="ja-JP" sz="1000">
              <a:solidFill>
                <a:schemeClr val="accent1"/>
              </a:solidFill>
              <a:latin typeface="BIZ UDPゴシック" panose="020B0400000000000000" pitchFamily="50" charset="-128"/>
              <a:ea typeface="BIZ UDPゴシック" panose="020B0400000000000000" pitchFamily="50" charset="-128"/>
            </a:endParaRPr>
          </a:p>
        </p:txBody>
      </p:sp>
      <p:sp>
        <p:nvSpPr>
          <p:cNvPr id="6147" name="Line 29"/>
          <p:cNvSpPr>
            <a:spLocks noChangeShapeType="1"/>
          </p:cNvSpPr>
          <p:nvPr/>
        </p:nvSpPr>
        <p:spPr bwMode="auto">
          <a:xfrm flipH="1" flipV="1">
            <a:off x="6332538" y="4149725"/>
            <a:ext cx="536575" cy="647700"/>
          </a:xfrm>
          <a:prstGeom prst="line">
            <a:avLst/>
          </a:prstGeom>
          <a:noFill/>
          <a:ln w="19050">
            <a:solidFill>
              <a:schemeClr val="tx1"/>
            </a:solidFill>
            <a:round/>
            <a:headEnd/>
            <a:tailEnd type="oval" w="med" len="med"/>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lIns="90000" tIns="46800" rIns="90000" bIns="46800" anchor="ctr"/>
          <a:lstStyle/>
          <a:p>
            <a:endParaRPr lang="ja-JP" altLang="en-US">
              <a:latin typeface="BIZ UDPゴシック" panose="020B0400000000000000" pitchFamily="50" charset="-128"/>
              <a:ea typeface="BIZ UDPゴシック" panose="020B0400000000000000" pitchFamily="50" charset="-128"/>
            </a:endParaRPr>
          </a:p>
        </p:txBody>
      </p:sp>
      <p:sp>
        <p:nvSpPr>
          <p:cNvPr id="6148" name="Rectangle 14"/>
          <p:cNvSpPr>
            <a:spLocks noGrp="1" noChangeArrowheads="1"/>
          </p:cNvSpPr>
          <p:nvPr>
            <p:ph type="body" idx="1"/>
          </p:nvPr>
        </p:nvSpPr>
        <p:spPr>
          <a:xfrm>
            <a:off x="495300" y="1341438"/>
            <a:ext cx="5181600" cy="5214937"/>
          </a:xfrm>
        </p:spPr>
        <p:txBody>
          <a:bodyPr/>
          <a:lstStyle/>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r>
              <a:rPr lang="ja-JP" altLang="en-US">
                <a:latin typeface="BIZ UDPゴシック" panose="020B0400000000000000" pitchFamily="50" charset="-128"/>
                <a:ea typeface="BIZ UDPゴシック" panose="020B0400000000000000" pitchFamily="50" charset="-128"/>
              </a:rPr>
              <a:t>業務実施体制</a:t>
            </a:r>
          </a:p>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endParaRPr lang="ja-JP" altLang="en-US">
              <a:latin typeface="BIZ UDPゴシック" panose="020B0400000000000000" pitchFamily="50" charset="-128"/>
              <a:ea typeface="BIZ UDPゴシック" panose="020B0400000000000000" pitchFamily="50" charset="-128"/>
            </a:endParaRPr>
          </a:p>
          <a:p>
            <a:pPr eaLnBrk="1" hangingPunct="1"/>
            <a:r>
              <a:rPr lang="ja-JP" altLang="en-US">
                <a:latin typeface="BIZ UDPゴシック" panose="020B0400000000000000" pitchFamily="50" charset="-128"/>
                <a:ea typeface="BIZ UDPゴシック" panose="020B0400000000000000" pitchFamily="50" charset="-128"/>
              </a:rPr>
              <a:t>役割分担</a:t>
            </a:r>
          </a:p>
          <a:p>
            <a:pPr lvl="1" eaLnBrk="1" hangingPunct="1"/>
            <a:r>
              <a:rPr lang="ja-JP" altLang="en-US" sz="1200">
                <a:latin typeface="BIZ UDPゴシック" panose="020B0400000000000000" pitchFamily="50" charset="-128"/>
                <a:ea typeface="BIZ UDPゴシック" panose="020B0400000000000000" pitchFamily="50" charset="-128"/>
              </a:rPr>
              <a:t>各チームの主な役割</a:t>
            </a:r>
          </a:p>
          <a:p>
            <a:pPr lvl="1" eaLnBrk="1" hangingPunct="1"/>
            <a:r>
              <a:rPr lang="ja-JP" altLang="en-US" sz="1200">
                <a:latin typeface="BIZ UDPゴシック" panose="020B0400000000000000" pitchFamily="50" charset="-128"/>
                <a:ea typeface="BIZ UDPゴシック" panose="020B0400000000000000" pitchFamily="50" charset="-128"/>
              </a:rPr>
              <a:t>主たる担当者の実績</a:t>
            </a:r>
          </a:p>
          <a:p>
            <a:pPr lvl="1" eaLnBrk="1" hangingPunct="1">
              <a:buFont typeface="Wingdings" pitchFamily="2" charset="2"/>
              <a:buNone/>
            </a:pPr>
            <a:endParaRPr lang="ja-JP" altLang="en-US" sz="1200">
              <a:latin typeface="BIZ UDPゴシック" panose="020B0400000000000000" pitchFamily="50" charset="-128"/>
              <a:ea typeface="BIZ UDPゴシック" panose="020B0400000000000000" pitchFamily="50" charset="-128"/>
            </a:endParaRPr>
          </a:p>
        </p:txBody>
      </p:sp>
      <p:sp>
        <p:nvSpPr>
          <p:cNvPr id="6149" name="Rectangle 15"/>
          <p:cNvSpPr>
            <a:spLocks noGrp="1" noChangeArrowheads="1"/>
          </p:cNvSpPr>
          <p:nvPr>
            <p:ph type="title"/>
          </p:nvPr>
        </p:nvSpPr>
        <p:spPr/>
        <p:txBody>
          <a:bodyPr/>
          <a:lstStyle/>
          <a:p>
            <a:pPr eaLnBrk="1" hangingPunct="1"/>
            <a:r>
              <a:rPr lang="en-US" altLang="ja-JP" sz="1800">
                <a:latin typeface="BIZ UDPゴシック" panose="020B0400000000000000" pitchFamily="50" charset="-128"/>
                <a:ea typeface="BIZ UDPゴシック" panose="020B0400000000000000" pitchFamily="50" charset="-128"/>
              </a:rPr>
              <a:t>【3</a:t>
            </a:r>
            <a:r>
              <a:rPr lang="ja-JP" altLang="en-US" sz="1800">
                <a:latin typeface="BIZ UDPゴシック" panose="020B0400000000000000" pitchFamily="50" charset="-128"/>
                <a:ea typeface="BIZ UDPゴシック" panose="020B0400000000000000" pitchFamily="50" charset="-128"/>
              </a:rPr>
              <a:t>　事業実施体制</a:t>
            </a:r>
            <a:r>
              <a:rPr lang="en-US" altLang="ja-JP" sz="1800">
                <a:latin typeface="BIZ UDPゴシック" panose="020B0400000000000000" pitchFamily="50" charset="-128"/>
                <a:ea typeface="BIZ UDPゴシック" panose="020B0400000000000000" pitchFamily="50" charset="-128"/>
              </a:rPr>
              <a:t>】</a:t>
            </a:r>
            <a:br>
              <a:rPr lang="en-US" altLang="ja-JP" sz="1800">
                <a:latin typeface="BIZ UDPゴシック" panose="020B0400000000000000" pitchFamily="50" charset="-128"/>
                <a:ea typeface="BIZ UDPゴシック" panose="020B0400000000000000" pitchFamily="50" charset="-128"/>
              </a:rPr>
            </a:br>
            <a:r>
              <a:rPr lang="en-US" altLang="ja-JP" sz="1800">
                <a:latin typeface="BIZ UDPゴシック" panose="020B0400000000000000" pitchFamily="50" charset="-128"/>
                <a:ea typeface="BIZ UDPゴシック" panose="020B0400000000000000" pitchFamily="50" charset="-128"/>
              </a:rPr>
              <a:t>  3.1 </a:t>
            </a:r>
            <a:r>
              <a:rPr lang="ja-JP" altLang="en-US" sz="1800">
                <a:latin typeface="BIZ UDPゴシック" panose="020B0400000000000000" pitchFamily="50" charset="-128"/>
                <a:ea typeface="BIZ UDPゴシック" panose="020B0400000000000000" pitchFamily="50" charset="-128"/>
              </a:rPr>
              <a:t>事業実施体制、役割分担</a:t>
            </a:r>
            <a:endParaRPr lang="en-US" altLang="ja-JP" sz="1800">
              <a:latin typeface="BIZ UDPゴシック" panose="020B0400000000000000" pitchFamily="50" charset="-128"/>
              <a:ea typeface="BIZ UDPゴシック" panose="020B0400000000000000" pitchFamily="50" charset="-128"/>
            </a:endParaRPr>
          </a:p>
        </p:txBody>
      </p:sp>
      <p:sp>
        <p:nvSpPr>
          <p:cNvPr id="6150" name="Line 16"/>
          <p:cNvSpPr>
            <a:spLocks noChangeShapeType="1"/>
          </p:cNvSpPr>
          <p:nvPr/>
        </p:nvSpPr>
        <p:spPr bwMode="auto">
          <a:xfrm flipH="1" flipV="1">
            <a:off x="5119688" y="4941888"/>
            <a:ext cx="1749425" cy="647700"/>
          </a:xfrm>
          <a:prstGeom prst="line">
            <a:avLst/>
          </a:prstGeom>
          <a:noFill/>
          <a:ln w="19050">
            <a:solidFill>
              <a:schemeClr val="tx1"/>
            </a:solidFill>
            <a:round/>
            <a:headEnd/>
            <a:tailEnd type="oval" w="med" len="med"/>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lIns="90000" tIns="46800" rIns="90000" bIns="46800" anchor="ctr"/>
          <a:lstStyle/>
          <a:p>
            <a:endParaRPr lang="ja-JP" altLang="en-US">
              <a:latin typeface="BIZ UDPゴシック" panose="020B0400000000000000" pitchFamily="50" charset="-128"/>
              <a:ea typeface="BIZ UDPゴシック" panose="020B0400000000000000" pitchFamily="50" charset="-128"/>
            </a:endParaRPr>
          </a:p>
        </p:txBody>
      </p:sp>
      <p:sp>
        <p:nvSpPr>
          <p:cNvPr id="6151" name="Rectangle 18"/>
          <p:cNvSpPr>
            <a:spLocks noChangeArrowheads="1"/>
          </p:cNvSpPr>
          <p:nvPr/>
        </p:nvSpPr>
        <p:spPr bwMode="auto">
          <a:xfrm>
            <a:off x="495300" y="692150"/>
            <a:ext cx="863600" cy="936625"/>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400" b="1">
                <a:latin typeface="BIZ UDPゴシック" panose="020B0400000000000000" pitchFamily="50" charset="-128"/>
                <a:ea typeface="BIZ UDPゴシック" panose="020B0400000000000000" pitchFamily="50" charset="-128"/>
              </a:rPr>
              <a:t>記述内容</a:t>
            </a:r>
          </a:p>
        </p:txBody>
      </p:sp>
      <p:sp>
        <p:nvSpPr>
          <p:cNvPr id="6152" name="Rectangle 19"/>
          <p:cNvSpPr>
            <a:spLocks noChangeArrowheads="1"/>
          </p:cNvSpPr>
          <p:nvPr/>
        </p:nvSpPr>
        <p:spPr bwMode="auto">
          <a:xfrm>
            <a:off x="1358900" y="692150"/>
            <a:ext cx="8058150" cy="936625"/>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gn="l" eaLnBrk="0" hangingPunct="0">
              <a:lnSpc>
                <a:spcPct val="104000"/>
              </a:lnSpc>
              <a:spcBef>
                <a:spcPct val="20000"/>
              </a:spcBef>
              <a:buClr>
                <a:schemeClr val="accent1"/>
              </a:buClr>
              <a:buChar char="§"/>
              <a:tabLst>
                <a:tab pos="3403600" algn="l"/>
                <a:tab pos="6731000" algn="l"/>
              </a:tabLst>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tabLst>
                <a:tab pos="3403600" algn="l"/>
                <a:tab pos="6731000" algn="l"/>
              </a:tabLst>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tabLst>
                <a:tab pos="3403600" algn="l"/>
                <a:tab pos="6731000" algn="l"/>
              </a:tabLst>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tabLst>
                <a:tab pos="3403600" algn="l"/>
                <a:tab pos="6731000" algn="l"/>
              </a:tabLst>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tabLst>
                <a:tab pos="3403600" algn="l"/>
                <a:tab pos="6731000" algn="l"/>
              </a:tabLst>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tabLst>
                <a:tab pos="3403600" algn="l"/>
                <a:tab pos="6731000" algn="l"/>
              </a:tabLst>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tabLst>
                <a:tab pos="3403600" algn="l"/>
                <a:tab pos="6731000" algn="l"/>
              </a:tabLst>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tabLst>
                <a:tab pos="3403600" algn="l"/>
                <a:tab pos="6731000" algn="l"/>
              </a:tabLst>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tabLst>
                <a:tab pos="3403600" algn="l"/>
                <a:tab pos="6731000" algn="l"/>
              </a:tabLst>
              <a:defRPr kumimoji="1" sz="800">
                <a:solidFill>
                  <a:schemeClr val="tx1"/>
                </a:solidFill>
                <a:latin typeface="Arial" charset="0"/>
                <a:ea typeface="ＭＳ Ｐゴシック" pitchFamily="50" charset="-128"/>
                <a:cs typeface="Arial" charset="0"/>
              </a:defRPr>
            </a:lvl9pPr>
          </a:lstStyle>
          <a:p>
            <a:pPr eaLnBrk="1" hangingPunct="1">
              <a:lnSpc>
                <a:spcPct val="100000"/>
              </a:lnSpc>
              <a:spcBef>
                <a:spcPct val="0"/>
              </a:spcBef>
              <a:buClrTx/>
            </a:pPr>
            <a:r>
              <a:rPr kumimoji="0" lang="ja-JP" altLang="en-US" sz="1000">
                <a:latin typeface="BIZ UDPゴシック" panose="020B0400000000000000" pitchFamily="50" charset="-128"/>
                <a:ea typeface="BIZ UDPゴシック" panose="020B0400000000000000" pitchFamily="50" charset="-128"/>
              </a:rPr>
              <a:t>業務の実施体制や役割分担について、体制上の役割分担や担当者数がわかるように記述する。</a:t>
            </a:r>
            <a:endParaRPr kumimoji="0" lang="en-US" altLang="ja-JP" sz="1000">
              <a:latin typeface="BIZ UDPゴシック" panose="020B0400000000000000" pitchFamily="50" charset="-128"/>
              <a:ea typeface="BIZ UDPゴシック" panose="020B0400000000000000" pitchFamily="50" charset="-128"/>
            </a:endParaRPr>
          </a:p>
          <a:p>
            <a:pPr eaLnBrk="1" hangingPunct="1">
              <a:lnSpc>
                <a:spcPct val="100000"/>
              </a:lnSpc>
              <a:spcBef>
                <a:spcPct val="0"/>
              </a:spcBef>
              <a:buClrTx/>
            </a:pPr>
            <a:r>
              <a:rPr kumimoji="0" lang="ja-JP" altLang="en-US" sz="1000">
                <a:latin typeface="BIZ UDPゴシック" panose="020B0400000000000000" pitchFamily="50" charset="-128"/>
                <a:ea typeface="BIZ UDPゴシック" panose="020B0400000000000000" pitchFamily="50" charset="-128"/>
              </a:rPr>
              <a:t>実施体制については、個々の業務の担当が分かるようにし、各チームのリーダークラス要員については、役職及び担当者名を記述する応札者が当該業務における実績を有する場合、その実績が当該業務の実施に当たり有益であることを具体的・客観的に記述する。（例えば、「過去の実績における経験者を当該業務の各チームに従事させる」等）</a:t>
            </a:r>
          </a:p>
        </p:txBody>
      </p:sp>
      <p:sp>
        <p:nvSpPr>
          <p:cNvPr id="4552727" name="Text Box 23"/>
          <p:cNvSpPr txBox="1">
            <a:spLocks noChangeArrowheads="1"/>
          </p:cNvSpPr>
          <p:nvPr/>
        </p:nvSpPr>
        <p:spPr bwMode="auto">
          <a:xfrm>
            <a:off x="7912100" y="1847850"/>
            <a:ext cx="1250950" cy="474663"/>
          </a:xfrm>
          <a:prstGeom prst="rect">
            <a:avLst/>
          </a:prstGeom>
          <a:solidFill>
            <a:schemeClr val="accent2"/>
          </a:solidFill>
          <a:ln w="6350" algn="ctr">
            <a:solidFill>
              <a:schemeClr val="tx1"/>
            </a:solidFill>
            <a:miter lim="800000"/>
            <a:headEnd/>
            <a:tailEnd type="none" w="lg" len="lg"/>
          </a:ln>
          <a:effectLst/>
        </p:spPr>
        <p:txBody>
          <a:bodyPr wrap="none" lIns="90000" tIns="46800" rIns="90000" bIns="46800" anchor="ctr"/>
          <a:lstStyle/>
          <a:p>
            <a:pPr>
              <a:defRPr/>
            </a:pPr>
            <a:r>
              <a:rPr lang="ja-JP" altLang="en-US" sz="2000" b="1">
                <a:effectLst>
                  <a:outerShdw blurRad="38100" dist="38100" dir="2700000" algn="tl">
                    <a:srgbClr val="FFFFFF"/>
                  </a:outerShdw>
                </a:effectLst>
                <a:latin typeface="BIZ UDPゴシック" panose="020B0400000000000000" pitchFamily="50" charset="-128"/>
                <a:ea typeface="BIZ UDPゴシック" panose="020B0400000000000000" pitchFamily="50" charset="-128"/>
              </a:rPr>
              <a:t>記述例</a:t>
            </a:r>
          </a:p>
        </p:txBody>
      </p:sp>
      <p:sp>
        <p:nvSpPr>
          <p:cNvPr id="6154" name="Text Box 30"/>
          <p:cNvSpPr txBox="1">
            <a:spLocks noChangeArrowheads="1"/>
          </p:cNvSpPr>
          <p:nvPr/>
        </p:nvSpPr>
        <p:spPr bwMode="auto">
          <a:xfrm>
            <a:off x="2487508" y="4132263"/>
            <a:ext cx="3405397" cy="248402"/>
          </a:xfrm>
          <a:prstGeom prst="rect">
            <a:avLst/>
          </a:prstGeom>
          <a:solidFill>
            <a:schemeClr val="accent2"/>
          </a:solidFill>
          <a:ln w="9525" algn="ctr">
            <a:solidFill>
              <a:schemeClr val="tx1"/>
            </a:solidFill>
            <a:miter lim="800000"/>
            <a:headEnd/>
            <a:tailEnd type="none" w="lg" len="lg"/>
          </a:ln>
        </p:spPr>
        <p:txBody>
          <a:bodyPr wrap="none" lIns="90000" tIns="46800" rIns="90000" bIns="46800">
            <a:spAutoFit/>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000">
                <a:latin typeface="BIZ UDPゴシック" panose="020B0400000000000000" pitchFamily="50" charset="-128"/>
                <a:ea typeface="BIZ UDPゴシック" panose="020B0400000000000000" pitchFamily="50" charset="-128"/>
              </a:rPr>
              <a:t>さらに追加的な内容がある場合は「添付資料」として添付。</a:t>
            </a:r>
          </a:p>
        </p:txBody>
      </p:sp>
      <p:grpSp>
        <p:nvGrpSpPr>
          <p:cNvPr id="6155" name="Group 36"/>
          <p:cNvGrpSpPr>
            <a:grpSpLocks/>
          </p:cNvGrpSpPr>
          <p:nvPr/>
        </p:nvGrpSpPr>
        <p:grpSpPr bwMode="auto">
          <a:xfrm>
            <a:off x="1876425" y="2014538"/>
            <a:ext cx="4748213" cy="1990725"/>
            <a:chOff x="1336" y="1172"/>
            <a:chExt cx="2991" cy="1254"/>
          </a:xfrm>
        </p:grpSpPr>
        <p:sp>
          <p:nvSpPr>
            <p:cNvPr id="6159" name="Rectangle 37"/>
            <p:cNvSpPr>
              <a:spLocks noChangeArrowheads="1"/>
            </p:cNvSpPr>
            <p:nvPr/>
          </p:nvSpPr>
          <p:spPr bwMode="auto">
            <a:xfrm>
              <a:off x="2077" y="1172"/>
              <a:ext cx="744" cy="291"/>
            </a:xfrm>
            <a:prstGeom prst="rect">
              <a:avLst/>
            </a:prstGeom>
            <a:solidFill>
              <a:schemeClr val="accent2"/>
            </a:solidFill>
            <a:ln w="19050">
              <a:solidFill>
                <a:schemeClr val="tx1"/>
              </a:solidFill>
              <a:miter lim="800000"/>
              <a:headEnd/>
              <a:tailEnd/>
            </a:ln>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nSpc>
                  <a:spcPct val="100000"/>
                </a:lnSpc>
                <a:spcBef>
                  <a:spcPct val="0"/>
                </a:spcBef>
                <a:buClrTx/>
                <a:buFontTx/>
                <a:buNone/>
              </a:pPr>
              <a:r>
                <a:rPr kumimoji="0" lang="en-US" altLang="ja-JP" sz="900">
                  <a:latin typeface="BIZ UDPゴシック" panose="020B0400000000000000" pitchFamily="50" charset="-128"/>
                  <a:ea typeface="BIZ UDPゴシック" panose="020B0400000000000000" pitchFamily="50" charset="-128"/>
                </a:rPr>
                <a:t>XXXXX</a:t>
              </a:r>
              <a:r>
                <a:rPr kumimoji="0" lang="ja-JP" altLang="en-US" sz="900">
                  <a:latin typeface="BIZ UDPゴシック" panose="020B0400000000000000" pitchFamily="50" charset="-128"/>
                  <a:ea typeface="BIZ UDPゴシック" panose="020B0400000000000000" pitchFamily="50" charset="-128"/>
                </a:rPr>
                <a:t>リーダー</a:t>
              </a:r>
            </a:p>
            <a:p>
              <a:pPr>
                <a:lnSpc>
                  <a:spcPct val="100000"/>
                </a:lnSpc>
                <a:spcBef>
                  <a:spcPct val="0"/>
                </a:spcBef>
                <a:buClrTx/>
                <a:buFontTx/>
                <a:buNone/>
              </a:pPr>
              <a:r>
                <a:rPr kumimoji="0" lang="ja-JP" altLang="en-US" sz="800">
                  <a:latin typeface="BIZ UDPゴシック" panose="020B0400000000000000" pitchFamily="50" charset="-128"/>
                  <a:ea typeface="BIZ UDPゴシック" panose="020B0400000000000000" pitchFamily="50" charset="-128"/>
                </a:rPr>
                <a:t>役職　　　名前</a:t>
              </a:r>
            </a:p>
            <a:p>
              <a:pPr>
                <a:lnSpc>
                  <a:spcPct val="100000"/>
                </a:lnSpc>
                <a:spcBef>
                  <a:spcPct val="0"/>
                </a:spcBef>
                <a:buClrTx/>
                <a:buFontTx/>
                <a:buNone/>
              </a:pPr>
              <a:r>
                <a:rPr kumimoji="0" lang="en-US" altLang="ja-JP" sz="800">
                  <a:latin typeface="BIZ UDPゴシック" panose="020B0400000000000000" pitchFamily="50" charset="-128"/>
                  <a:ea typeface="BIZ UDPゴシック" panose="020B0400000000000000" pitchFamily="50" charset="-128"/>
                </a:rPr>
                <a:t>XXX</a:t>
              </a:r>
              <a:r>
                <a:rPr kumimoji="0" lang="ja-JP" altLang="en-US" sz="800">
                  <a:latin typeface="BIZ UDPゴシック" panose="020B0400000000000000" pitchFamily="50" charset="-128"/>
                  <a:ea typeface="BIZ UDPゴシック" panose="020B0400000000000000" pitchFamily="50" charset="-128"/>
                </a:rPr>
                <a:t>　　</a:t>
              </a:r>
              <a:r>
                <a:rPr kumimoji="0" lang="en-US" altLang="ja-JP" sz="800">
                  <a:latin typeface="BIZ UDPゴシック" panose="020B0400000000000000" pitchFamily="50" charset="-128"/>
                  <a:ea typeface="BIZ UDPゴシック" panose="020B0400000000000000" pitchFamily="50" charset="-128"/>
                </a:rPr>
                <a:t>XXXXX</a:t>
              </a:r>
              <a:endParaRPr kumimoji="0" lang="ja-JP" altLang="en-US" sz="800">
                <a:latin typeface="BIZ UDPゴシック" panose="020B0400000000000000" pitchFamily="50" charset="-128"/>
                <a:ea typeface="BIZ UDPゴシック" panose="020B0400000000000000" pitchFamily="50" charset="-128"/>
              </a:endParaRPr>
            </a:p>
          </p:txBody>
        </p:sp>
        <p:sp>
          <p:nvSpPr>
            <p:cNvPr id="6160" name="Rectangle 38"/>
            <p:cNvSpPr>
              <a:spLocks noChangeArrowheads="1"/>
            </p:cNvSpPr>
            <p:nvPr/>
          </p:nvSpPr>
          <p:spPr bwMode="auto">
            <a:xfrm>
              <a:off x="2920" y="1583"/>
              <a:ext cx="609" cy="387"/>
            </a:xfrm>
            <a:prstGeom prst="rect">
              <a:avLst/>
            </a:prstGeom>
            <a:solidFill>
              <a:schemeClr val="accent2"/>
            </a:solidFill>
            <a:ln w="19050">
              <a:solidFill>
                <a:schemeClr val="tx1"/>
              </a:solidFill>
              <a:miter lim="800000"/>
              <a:headEnd/>
              <a:tailEnd/>
            </a:ln>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nSpc>
                  <a:spcPct val="100000"/>
                </a:lnSpc>
                <a:spcBef>
                  <a:spcPct val="0"/>
                </a:spcBef>
                <a:buClrTx/>
                <a:buFontTx/>
                <a:buNone/>
              </a:pPr>
              <a:r>
                <a:rPr kumimoji="0" lang="en-US" altLang="ja-JP" sz="800">
                  <a:latin typeface="BIZ UDPゴシック" panose="020B0400000000000000" pitchFamily="50" charset="-128"/>
                  <a:ea typeface="BIZ UDPゴシック" panose="020B0400000000000000" pitchFamily="50" charset="-128"/>
                </a:rPr>
                <a:t>XXX</a:t>
              </a:r>
              <a:r>
                <a:rPr kumimoji="0" lang="ja-JP" altLang="en-US" sz="800">
                  <a:latin typeface="BIZ UDPゴシック" panose="020B0400000000000000" pitchFamily="50" charset="-128"/>
                  <a:ea typeface="BIZ UDPゴシック" panose="020B0400000000000000" pitchFamily="50" charset="-128"/>
                </a:rPr>
                <a:t>チーム</a:t>
              </a:r>
            </a:p>
            <a:p>
              <a:pPr>
                <a:lnSpc>
                  <a:spcPct val="100000"/>
                </a:lnSpc>
                <a:spcBef>
                  <a:spcPct val="0"/>
                </a:spcBef>
                <a:buClrTx/>
                <a:buFontTx/>
                <a:buNone/>
              </a:pPr>
              <a:r>
                <a:rPr kumimoji="0" lang="zh-TW" altLang="en-US" sz="800">
                  <a:latin typeface="BIZ UDPゴシック" panose="020B0400000000000000" pitchFamily="50" charset="-128"/>
                  <a:ea typeface="BIZ UDPゴシック" panose="020B0400000000000000" pitchFamily="50" charset="-128"/>
                </a:rPr>
                <a:t>役職　　　名前</a:t>
              </a:r>
            </a:p>
            <a:p>
              <a:pPr>
                <a:lnSpc>
                  <a:spcPct val="100000"/>
                </a:lnSpc>
                <a:spcBef>
                  <a:spcPct val="0"/>
                </a:spcBef>
                <a:buClrTx/>
                <a:buFontTx/>
                <a:buNone/>
              </a:pPr>
              <a:r>
                <a:rPr kumimoji="0" lang="en-US" altLang="zh-TW" sz="800">
                  <a:latin typeface="BIZ UDPゴシック" panose="020B0400000000000000" pitchFamily="50" charset="-128"/>
                  <a:ea typeface="BIZ UDPゴシック" panose="020B0400000000000000" pitchFamily="50" charset="-128"/>
                </a:rPr>
                <a:t>XXX</a:t>
              </a:r>
              <a:r>
                <a:rPr kumimoji="0" lang="zh-TW" altLang="en-US" sz="800">
                  <a:latin typeface="BIZ UDPゴシック" panose="020B0400000000000000" pitchFamily="50" charset="-128"/>
                  <a:ea typeface="BIZ UDPゴシック" panose="020B0400000000000000" pitchFamily="50" charset="-128"/>
                </a:rPr>
                <a:t>　</a:t>
              </a:r>
              <a:r>
                <a:rPr kumimoji="0" lang="en-US" altLang="zh-TW" sz="800">
                  <a:latin typeface="BIZ UDPゴシック" panose="020B0400000000000000" pitchFamily="50" charset="-128"/>
                  <a:ea typeface="BIZ UDPゴシック" panose="020B0400000000000000" pitchFamily="50" charset="-128"/>
                </a:rPr>
                <a:t>XXX</a:t>
              </a:r>
              <a:r>
                <a:rPr kumimoji="0" lang="en-US" altLang="ja-JP" sz="800">
                  <a:latin typeface="BIZ UDPゴシック" panose="020B0400000000000000" pitchFamily="50" charset="-128"/>
                  <a:ea typeface="BIZ UDPゴシック" panose="020B0400000000000000" pitchFamily="50" charset="-128"/>
                </a:rPr>
                <a:t>XXX</a:t>
              </a:r>
              <a:endParaRPr kumimoji="0" lang="ja-JP" altLang="en-US" sz="800">
                <a:latin typeface="BIZ UDPゴシック" panose="020B0400000000000000" pitchFamily="50" charset="-128"/>
                <a:ea typeface="BIZ UDPゴシック" panose="020B0400000000000000" pitchFamily="50" charset="-128"/>
              </a:endParaRPr>
            </a:p>
          </p:txBody>
        </p:sp>
        <p:cxnSp>
          <p:nvCxnSpPr>
            <p:cNvPr id="6161" name="AutoShape 39"/>
            <p:cNvCxnSpPr>
              <a:cxnSpLocks noChangeShapeType="1"/>
              <a:stCxn id="6159" idx="2"/>
              <a:endCxn id="6160" idx="0"/>
            </p:cNvCxnSpPr>
            <p:nvPr/>
          </p:nvCxnSpPr>
          <p:spPr bwMode="auto">
            <a:xfrm rot="16200000" flipH="1">
              <a:off x="2777" y="1135"/>
              <a:ext cx="120" cy="775"/>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6162" name="Rectangle 40"/>
            <p:cNvSpPr>
              <a:spLocks noChangeArrowheads="1"/>
            </p:cNvSpPr>
            <p:nvPr/>
          </p:nvSpPr>
          <p:spPr bwMode="auto">
            <a:xfrm>
              <a:off x="2144" y="1575"/>
              <a:ext cx="609" cy="387"/>
            </a:xfrm>
            <a:prstGeom prst="rect">
              <a:avLst/>
            </a:prstGeom>
            <a:solidFill>
              <a:schemeClr val="accent2"/>
            </a:solidFill>
            <a:ln w="19050">
              <a:solidFill>
                <a:schemeClr val="tx1"/>
              </a:solidFill>
              <a:miter lim="800000"/>
              <a:headEnd/>
              <a:tailEnd/>
            </a:ln>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nSpc>
                  <a:spcPct val="100000"/>
                </a:lnSpc>
                <a:spcBef>
                  <a:spcPct val="0"/>
                </a:spcBef>
                <a:buClrTx/>
                <a:buFontTx/>
                <a:buNone/>
              </a:pPr>
              <a:r>
                <a:rPr kumimoji="0" lang="en-US" altLang="ja-JP" sz="800">
                  <a:latin typeface="BIZ UDPゴシック" panose="020B0400000000000000" pitchFamily="50" charset="-128"/>
                  <a:ea typeface="BIZ UDPゴシック" panose="020B0400000000000000" pitchFamily="50" charset="-128"/>
                </a:rPr>
                <a:t>XXX</a:t>
              </a:r>
              <a:r>
                <a:rPr kumimoji="0" lang="ja-JP" altLang="en-US" sz="800">
                  <a:latin typeface="BIZ UDPゴシック" panose="020B0400000000000000" pitchFamily="50" charset="-128"/>
                  <a:ea typeface="BIZ UDPゴシック" panose="020B0400000000000000" pitchFamily="50" charset="-128"/>
                </a:rPr>
                <a:t>研究チーム</a:t>
              </a:r>
            </a:p>
            <a:p>
              <a:pPr>
                <a:lnSpc>
                  <a:spcPct val="100000"/>
                </a:lnSpc>
                <a:spcBef>
                  <a:spcPct val="0"/>
                </a:spcBef>
                <a:buClrTx/>
                <a:buFontTx/>
                <a:buNone/>
              </a:pPr>
              <a:r>
                <a:rPr kumimoji="0" lang="zh-TW" altLang="en-US" sz="800">
                  <a:latin typeface="BIZ UDPゴシック" panose="020B0400000000000000" pitchFamily="50" charset="-128"/>
                  <a:ea typeface="BIZ UDPゴシック" panose="020B0400000000000000" pitchFamily="50" charset="-128"/>
                </a:rPr>
                <a:t>役職　　　名前</a:t>
              </a:r>
            </a:p>
            <a:p>
              <a:pPr>
                <a:lnSpc>
                  <a:spcPct val="100000"/>
                </a:lnSpc>
                <a:spcBef>
                  <a:spcPct val="0"/>
                </a:spcBef>
                <a:buClrTx/>
                <a:buFontTx/>
                <a:buNone/>
              </a:pPr>
              <a:r>
                <a:rPr kumimoji="0" lang="en-US" altLang="zh-TW" sz="800">
                  <a:latin typeface="BIZ UDPゴシック" panose="020B0400000000000000" pitchFamily="50" charset="-128"/>
                  <a:ea typeface="BIZ UDPゴシック" panose="020B0400000000000000" pitchFamily="50" charset="-128"/>
                </a:rPr>
                <a:t>XXX</a:t>
              </a:r>
              <a:r>
                <a:rPr kumimoji="0" lang="zh-TW" altLang="en-US" sz="800">
                  <a:latin typeface="BIZ UDPゴシック" panose="020B0400000000000000" pitchFamily="50" charset="-128"/>
                  <a:ea typeface="BIZ UDPゴシック" panose="020B0400000000000000" pitchFamily="50" charset="-128"/>
                </a:rPr>
                <a:t>　　</a:t>
              </a:r>
              <a:r>
                <a:rPr kumimoji="0" lang="en-US" altLang="zh-TW" sz="800">
                  <a:latin typeface="BIZ UDPゴシック" panose="020B0400000000000000" pitchFamily="50" charset="-128"/>
                  <a:ea typeface="BIZ UDPゴシック" panose="020B0400000000000000" pitchFamily="50" charset="-128"/>
                </a:rPr>
                <a:t>XXX</a:t>
              </a:r>
              <a:r>
                <a:rPr kumimoji="0" lang="en-US" altLang="ja-JP" sz="800">
                  <a:latin typeface="BIZ UDPゴシック" panose="020B0400000000000000" pitchFamily="50" charset="-128"/>
                  <a:ea typeface="BIZ UDPゴシック" panose="020B0400000000000000" pitchFamily="50" charset="-128"/>
                </a:rPr>
                <a:t>XXX</a:t>
              </a:r>
              <a:endParaRPr kumimoji="0" lang="ja-JP" altLang="en-US" sz="800">
                <a:latin typeface="BIZ UDPゴシック" panose="020B0400000000000000" pitchFamily="50" charset="-128"/>
                <a:ea typeface="BIZ UDPゴシック" panose="020B0400000000000000" pitchFamily="50" charset="-128"/>
              </a:endParaRPr>
            </a:p>
          </p:txBody>
        </p:sp>
        <p:sp>
          <p:nvSpPr>
            <p:cNvPr id="6163" name="Rectangle 41"/>
            <p:cNvSpPr>
              <a:spLocks noChangeArrowheads="1"/>
            </p:cNvSpPr>
            <p:nvPr/>
          </p:nvSpPr>
          <p:spPr bwMode="auto">
            <a:xfrm>
              <a:off x="1336" y="1583"/>
              <a:ext cx="609" cy="387"/>
            </a:xfrm>
            <a:prstGeom prst="rect">
              <a:avLst/>
            </a:prstGeom>
            <a:solidFill>
              <a:schemeClr val="accent2"/>
            </a:solidFill>
            <a:ln w="19050">
              <a:solidFill>
                <a:schemeClr val="tx1"/>
              </a:solidFill>
              <a:miter lim="800000"/>
              <a:headEnd/>
              <a:tailEnd/>
            </a:ln>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nSpc>
                  <a:spcPct val="100000"/>
                </a:lnSpc>
                <a:spcBef>
                  <a:spcPct val="0"/>
                </a:spcBef>
                <a:buClrTx/>
                <a:buFontTx/>
                <a:buNone/>
              </a:pPr>
              <a:r>
                <a:rPr kumimoji="0" lang="en-US" altLang="ja-JP" sz="800">
                  <a:latin typeface="BIZ UDPゴシック" panose="020B0400000000000000" pitchFamily="50" charset="-128"/>
                  <a:ea typeface="BIZ UDPゴシック" panose="020B0400000000000000" pitchFamily="50" charset="-128"/>
                </a:rPr>
                <a:t>XXX</a:t>
              </a:r>
              <a:r>
                <a:rPr kumimoji="0" lang="ja-JP" altLang="en-US" sz="800">
                  <a:latin typeface="BIZ UDPゴシック" panose="020B0400000000000000" pitchFamily="50" charset="-128"/>
                  <a:ea typeface="BIZ UDPゴシック" panose="020B0400000000000000" pitchFamily="50" charset="-128"/>
                </a:rPr>
                <a:t>開発チーム</a:t>
              </a:r>
            </a:p>
            <a:p>
              <a:pPr>
                <a:lnSpc>
                  <a:spcPct val="100000"/>
                </a:lnSpc>
                <a:spcBef>
                  <a:spcPct val="0"/>
                </a:spcBef>
                <a:buClrTx/>
                <a:buFontTx/>
                <a:buNone/>
              </a:pPr>
              <a:r>
                <a:rPr kumimoji="0" lang="ja-JP" altLang="en-US" sz="800">
                  <a:latin typeface="BIZ UDPゴシック" panose="020B0400000000000000" pitchFamily="50" charset="-128"/>
                  <a:ea typeface="BIZ UDPゴシック" panose="020B0400000000000000" pitchFamily="50" charset="-128"/>
                </a:rPr>
                <a:t>役職　　　名前</a:t>
              </a:r>
            </a:p>
            <a:p>
              <a:pPr>
                <a:lnSpc>
                  <a:spcPct val="100000"/>
                </a:lnSpc>
                <a:spcBef>
                  <a:spcPct val="0"/>
                </a:spcBef>
                <a:buClrTx/>
                <a:buFontTx/>
                <a:buNone/>
              </a:pPr>
              <a:r>
                <a:rPr kumimoji="0" lang="en-US" altLang="ja-JP" sz="800">
                  <a:latin typeface="BIZ UDPゴシック" panose="020B0400000000000000" pitchFamily="50" charset="-128"/>
                  <a:ea typeface="BIZ UDPゴシック" panose="020B0400000000000000" pitchFamily="50" charset="-128"/>
                </a:rPr>
                <a:t>XXX</a:t>
              </a:r>
              <a:r>
                <a:rPr kumimoji="0" lang="ja-JP" altLang="en-US" sz="800">
                  <a:latin typeface="BIZ UDPゴシック" panose="020B0400000000000000" pitchFamily="50" charset="-128"/>
                  <a:ea typeface="BIZ UDPゴシック" panose="020B0400000000000000" pitchFamily="50" charset="-128"/>
                </a:rPr>
                <a:t>　　</a:t>
              </a:r>
              <a:r>
                <a:rPr kumimoji="0" lang="en-US" altLang="ja-JP" sz="800">
                  <a:latin typeface="BIZ UDPゴシック" panose="020B0400000000000000" pitchFamily="50" charset="-128"/>
                  <a:ea typeface="BIZ UDPゴシック" panose="020B0400000000000000" pitchFamily="50" charset="-128"/>
                </a:rPr>
                <a:t>XXXXXX</a:t>
              </a:r>
              <a:endParaRPr kumimoji="0" lang="ja-JP" altLang="en-US" sz="800">
                <a:latin typeface="BIZ UDPゴシック" panose="020B0400000000000000" pitchFamily="50" charset="-128"/>
                <a:ea typeface="BIZ UDPゴシック" panose="020B0400000000000000" pitchFamily="50" charset="-128"/>
              </a:endParaRPr>
            </a:p>
          </p:txBody>
        </p:sp>
        <p:cxnSp>
          <p:nvCxnSpPr>
            <p:cNvPr id="6164" name="AutoShape 42"/>
            <p:cNvCxnSpPr>
              <a:cxnSpLocks noChangeShapeType="1"/>
              <a:stCxn id="6159" idx="2"/>
              <a:endCxn id="6162" idx="0"/>
            </p:cNvCxnSpPr>
            <p:nvPr/>
          </p:nvCxnSpPr>
          <p:spPr bwMode="auto">
            <a:xfrm flipH="1">
              <a:off x="2449" y="1463"/>
              <a:ext cx="1" cy="11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165" name="AutoShape 43"/>
            <p:cNvCxnSpPr>
              <a:cxnSpLocks noChangeShapeType="1"/>
              <a:stCxn id="6159" idx="2"/>
              <a:endCxn id="6163" idx="0"/>
            </p:cNvCxnSpPr>
            <p:nvPr/>
          </p:nvCxnSpPr>
          <p:spPr bwMode="auto">
            <a:xfrm rot="5400000">
              <a:off x="1985" y="1119"/>
              <a:ext cx="120" cy="809"/>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6166" name="Rectangle 44"/>
            <p:cNvSpPr>
              <a:spLocks noChangeArrowheads="1"/>
            </p:cNvSpPr>
            <p:nvPr/>
          </p:nvSpPr>
          <p:spPr bwMode="auto">
            <a:xfrm>
              <a:off x="3576" y="2127"/>
              <a:ext cx="497" cy="299"/>
            </a:xfrm>
            <a:prstGeom prst="rect">
              <a:avLst/>
            </a:prstGeom>
            <a:solidFill>
              <a:schemeClr val="accent2"/>
            </a:solidFill>
            <a:ln w="19050">
              <a:solidFill>
                <a:schemeClr val="tx1"/>
              </a:solidFill>
              <a:miter lim="800000"/>
              <a:headEnd/>
              <a:tailEnd/>
            </a:ln>
          </p:spPr>
          <p:txBody>
            <a:bodyPr anchor="t"/>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nSpc>
                  <a:spcPct val="100000"/>
                </a:lnSpc>
                <a:spcBef>
                  <a:spcPct val="0"/>
                </a:spcBef>
                <a:buClrTx/>
                <a:buFontTx/>
                <a:buNone/>
              </a:pPr>
              <a:r>
                <a:rPr kumimoji="0" lang="en-US" altLang="ja-JP" sz="800">
                  <a:latin typeface="BIZ UDPゴシック" panose="020B0400000000000000" pitchFamily="50" charset="-128"/>
                  <a:ea typeface="BIZ UDPゴシック" panose="020B0400000000000000" pitchFamily="50" charset="-128"/>
                </a:rPr>
                <a:t>XX</a:t>
              </a:r>
              <a:r>
                <a:rPr kumimoji="0" lang="ja-JP" altLang="en-US" sz="800">
                  <a:latin typeface="BIZ UDPゴシック" panose="020B0400000000000000" pitchFamily="50" charset="-128"/>
                  <a:ea typeface="BIZ UDPゴシック" panose="020B0400000000000000" pitchFamily="50" charset="-128"/>
                </a:rPr>
                <a:t>担当</a:t>
              </a:r>
            </a:p>
          </p:txBody>
        </p:sp>
        <p:sp>
          <p:nvSpPr>
            <p:cNvPr id="6167" name="Rectangle 45"/>
            <p:cNvSpPr>
              <a:spLocks noChangeArrowheads="1"/>
            </p:cNvSpPr>
            <p:nvPr/>
          </p:nvSpPr>
          <p:spPr bwMode="auto">
            <a:xfrm>
              <a:off x="2976" y="2127"/>
              <a:ext cx="497" cy="299"/>
            </a:xfrm>
            <a:prstGeom prst="rect">
              <a:avLst/>
            </a:prstGeom>
            <a:solidFill>
              <a:schemeClr val="accent2"/>
            </a:solidFill>
            <a:ln w="19050">
              <a:solidFill>
                <a:schemeClr val="tx1"/>
              </a:solidFill>
              <a:miter lim="800000"/>
              <a:headEnd/>
              <a:tailEnd/>
            </a:ln>
          </p:spPr>
          <p:txBody>
            <a:bodyPr anchor="t"/>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nSpc>
                  <a:spcPct val="100000"/>
                </a:lnSpc>
                <a:spcBef>
                  <a:spcPct val="0"/>
                </a:spcBef>
                <a:buClrTx/>
                <a:buFontTx/>
                <a:buNone/>
              </a:pPr>
              <a:r>
                <a:rPr kumimoji="0" lang="en-US" altLang="ja-JP" sz="800">
                  <a:latin typeface="BIZ UDPゴシック" panose="020B0400000000000000" pitchFamily="50" charset="-128"/>
                  <a:ea typeface="BIZ UDPゴシック" panose="020B0400000000000000" pitchFamily="50" charset="-128"/>
                </a:rPr>
                <a:t>XX</a:t>
              </a:r>
              <a:r>
                <a:rPr kumimoji="0" lang="ja-JP" altLang="en-US" sz="800">
                  <a:latin typeface="BIZ UDPゴシック" panose="020B0400000000000000" pitchFamily="50" charset="-128"/>
                  <a:ea typeface="BIZ UDPゴシック" panose="020B0400000000000000" pitchFamily="50" charset="-128"/>
                </a:rPr>
                <a:t>担当</a:t>
              </a:r>
            </a:p>
            <a:p>
              <a:pPr>
                <a:lnSpc>
                  <a:spcPct val="100000"/>
                </a:lnSpc>
                <a:spcBef>
                  <a:spcPct val="0"/>
                </a:spcBef>
                <a:buClrTx/>
                <a:buFontTx/>
                <a:buNone/>
              </a:pPr>
              <a:endParaRPr kumimoji="0" lang="ja-JP" altLang="en-US" sz="800">
                <a:latin typeface="BIZ UDPゴシック" panose="020B0400000000000000" pitchFamily="50" charset="-128"/>
                <a:ea typeface="BIZ UDPゴシック" panose="020B0400000000000000" pitchFamily="50" charset="-128"/>
              </a:endParaRPr>
            </a:p>
          </p:txBody>
        </p:sp>
        <p:cxnSp>
          <p:nvCxnSpPr>
            <p:cNvPr id="6168" name="AutoShape 46"/>
            <p:cNvCxnSpPr>
              <a:cxnSpLocks noChangeShapeType="1"/>
              <a:stCxn id="6160" idx="2"/>
              <a:endCxn id="6167" idx="0"/>
            </p:cNvCxnSpPr>
            <p:nvPr/>
          </p:nvCxnSpPr>
          <p:spPr bwMode="auto">
            <a:xfrm rot="5400000">
              <a:off x="3152" y="2049"/>
              <a:ext cx="145"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169" name="AutoShape 47"/>
            <p:cNvCxnSpPr>
              <a:cxnSpLocks noChangeShapeType="1"/>
              <a:stCxn id="6160" idx="2"/>
              <a:endCxn id="6166" idx="0"/>
            </p:cNvCxnSpPr>
            <p:nvPr/>
          </p:nvCxnSpPr>
          <p:spPr bwMode="auto">
            <a:xfrm rot="16200000" flipH="1">
              <a:off x="3452" y="1749"/>
              <a:ext cx="145" cy="600"/>
            </a:xfrm>
            <a:prstGeom prst="bentConnector3">
              <a:avLst>
                <a:gd name="adj1" fmla="val 49657"/>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6170" name="Line 48"/>
            <p:cNvSpPr>
              <a:spLocks noChangeShapeType="1"/>
            </p:cNvSpPr>
            <p:nvPr/>
          </p:nvSpPr>
          <p:spPr bwMode="auto">
            <a:xfrm flipH="1">
              <a:off x="3825" y="1797"/>
              <a:ext cx="502" cy="165"/>
            </a:xfrm>
            <a:prstGeom prst="line">
              <a:avLst/>
            </a:prstGeom>
            <a:noFill/>
            <a:ln w="19050">
              <a:solidFill>
                <a:schemeClr val="tx1"/>
              </a:solidFill>
              <a:round/>
              <a:headEnd/>
              <a:tailEnd type="oval" w="med" len="med"/>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lIns="90000" tIns="46800" rIns="90000" bIns="46800" anchor="ctr"/>
            <a:lstStyle/>
            <a:p>
              <a:endParaRPr lang="ja-JP" altLang="en-US">
                <a:latin typeface="BIZ UDPゴシック" panose="020B0400000000000000" pitchFamily="50" charset="-128"/>
                <a:ea typeface="BIZ UDPゴシック" panose="020B0400000000000000" pitchFamily="50" charset="-128"/>
              </a:endParaRPr>
            </a:p>
          </p:txBody>
        </p:sp>
      </p:grpSp>
      <p:sp>
        <p:nvSpPr>
          <p:cNvPr id="28" name="AutoShape 22"/>
          <p:cNvSpPr>
            <a:spLocks noChangeArrowheads="1"/>
          </p:cNvSpPr>
          <p:nvPr/>
        </p:nvSpPr>
        <p:spPr bwMode="auto">
          <a:xfrm>
            <a:off x="6448425" y="2471738"/>
            <a:ext cx="3132138" cy="1492250"/>
          </a:xfrm>
          <a:prstGeom prst="roundRect">
            <a:avLst>
              <a:gd name="adj" fmla="val 16667"/>
            </a:avLst>
          </a:prstGeom>
          <a:solidFill>
            <a:schemeClr val="bg1"/>
          </a:solidFill>
          <a:ln w="19050" algn="ctr">
            <a:solidFill>
              <a:schemeClr val="tx1"/>
            </a:solidFill>
            <a:round/>
            <a:headEnd/>
            <a:tailEnd type="none" w="lg" len="lg"/>
          </a:ln>
          <a:effectLst>
            <a:outerShdw dist="107763" dir="2700000" algn="ctr" rotWithShape="0">
              <a:schemeClr val="bg2">
                <a:alpha val="50000"/>
              </a:schemeClr>
            </a:outerShdw>
          </a:effectLst>
        </p:spPr>
        <p:txBody>
          <a:bodyPr anchor="ctr"/>
          <a:lstStyle/>
          <a:p>
            <a:pPr algn="l">
              <a:spcBef>
                <a:spcPct val="10000"/>
              </a:spcBef>
              <a:buFontTx/>
              <a:buNone/>
              <a:defRPr/>
            </a:pPr>
            <a:r>
              <a:rPr lang="en-US" altLang="ja-JP" sz="1000">
                <a:latin typeface="BIZ UDPゴシック" panose="020B0400000000000000" pitchFamily="50" charset="-128"/>
                <a:ea typeface="BIZ UDPゴシック" panose="020B0400000000000000" pitchFamily="50" charset="-128"/>
              </a:rPr>
              <a:t>【</a:t>
            </a:r>
            <a:r>
              <a:rPr lang="ja-JP" altLang="en-US" sz="1000">
                <a:latin typeface="BIZ UDPゴシック" panose="020B0400000000000000" pitchFamily="50" charset="-128"/>
                <a:ea typeface="BIZ UDPゴシック" panose="020B0400000000000000" pitchFamily="50" charset="-128"/>
              </a:rPr>
              <a:t>基礎点評価の観点</a:t>
            </a:r>
            <a:r>
              <a:rPr lang="en-US" altLang="ja-JP" sz="1000">
                <a:latin typeface="BIZ UDPゴシック" panose="020B0400000000000000" pitchFamily="50" charset="-128"/>
                <a:ea typeface="BIZ UDPゴシック" panose="020B0400000000000000" pitchFamily="50" charset="-128"/>
              </a:rPr>
              <a:t>】</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事業を遂行可能な人数が確保されているか。</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業務の実施体制図及び役割が、事業内容と整合しているか。</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要員数、体制、役割分担が明確にされているか。</a:t>
            </a:r>
          </a:p>
        </p:txBody>
      </p:sp>
      <p:sp>
        <p:nvSpPr>
          <p:cNvPr id="29" name="AutoShape 17"/>
          <p:cNvSpPr>
            <a:spLocks noChangeArrowheads="1"/>
          </p:cNvSpPr>
          <p:nvPr/>
        </p:nvSpPr>
        <p:spPr bwMode="auto">
          <a:xfrm>
            <a:off x="6124575" y="4583113"/>
            <a:ext cx="3455988" cy="1365250"/>
          </a:xfrm>
          <a:prstGeom prst="octagon">
            <a:avLst>
              <a:gd name="adj" fmla="val 2284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p>
            <a:pPr algn="l">
              <a:spcBef>
                <a:spcPct val="10000"/>
              </a:spcBef>
              <a:buFontTx/>
              <a:buNone/>
              <a:defRPr/>
            </a:pPr>
            <a:r>
              <a:rPr lang="ja-JP" altLang="en-US" sz="1000">
                <a:latin typeface="BIZ UDPゴシック" panose="020B0400000000000000" pitchFamily="50" charset="-128"/>
                <a:ea typeface="BIZ UDPゴシック" panose="020B0400000000000000" pitchFamily="50" charset="-128"/>
              </a:rPr>
              <a:t>　　</a:t>
            </a:r>
            <a:r>
              <a:rPr lang="en-US" altLang="ja-JP" sz="1000">
                <a:latin typeface="BIZ UDPゴシック" panose="020B0400000000000000" pitchFamily="50" charset="-128"/>
                <a:ea typeface="BIZ UDPゴシック" panose="020B0400000000000000" pitchFamily="50" charset="-128"/>
              </a:rPr>
              <a:t>【</a:t>
            </a:r>
            <a:r>
              <a:rPr lang="ja-JP" altLang="en-US" sz="1000">
                <a:latin typeface="BIZ UDPゴシック" panose="020B0400000000000000" pitchFamily="50" charset="-128"/>
                <a:ea typeface="BIZ UDPゴシック" panose="020B0400000000000000" pitchFamily="50" charset="-128"/>
              </a:rPr>
              <a:t>加点評価の観点</a:t>
            </a:r>
            <a:r>
              <a:rPr lang="en-US" altLang="ja-JP" sz="1000">
                <a:latin typeface="BIZ UDPゴシック" panose="020B0400000000000000" pitchFamily="50" charset="-128"/>
                <a:ea typeface="BIZ UDPゴシック" panose="020B0400000000000000" pitchFamily="50" charset="-128"/>
              </a:rPr>
              <a:t>】</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当社からの要望等に迅速・柔軟に対応できる体制が備わっているか。</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担当者の個々の能力を最大限発揮できるようなチームワークがとれているか。</a:t>
            </a:r>
          </a:p>
        </p:txBody>
      </p:sp>
      <p:sp>
        <p:nvSpPr>
          <p:cNvPr id="2" name="Text Box 6">
            <a:extLst>
              <a:ext uri="{FF2B5EF4-FFF2-40B4-BE49-F238E27FC236}">
                <a16:creationId xmlns:a16="http://schemas.microsoft.com/office/drawing/2014/main" id="{265F6CEB-B9B1-0712-DAF0-2036812B9A06}"/>
              </a:ext>
            </a:extLst>
          </p:cNvPr>
          <p:cNvSpPr txBox="1">
            <a:spLocks noChangeArrowheads="1"/>
          </p:cNvSpPr>
          <p:nvPr/>
        </p:nvSpPr>
        <p:spPr bwMode="auto">
          <a:xfrm>
            <a:off x="6537325" y="44624"/>
            <a:ext cx="3096195" cy="556179"/>
          </a:xfrm>
          <a:prstGeom prst="rect">
            <a:avLst/>
          </a:prstGeom>
          <a:noFill/>
          <a:ln w="6350" algn="ctr">
            <a:noFill/>
            <a:miter lim="800000"/>
            <a:headEnd/>
            <a:tailEnd type="none" w="lg" len="lg"/>
          </a:ln>
        </p:spPr>
        <p:txBody>
          <a:bodyPr wrap="square" lIns="90000" tIns="46800" rIns="90000" bIns="46800">
            <a:spAutoFit/>
          </a:bodyPr>
          <a:lstStyle/>
          <a:p>
            <a:pPr algn="l">
              <a:defRPr/>
            </a:pPr>
            <a:r>
              <a:rPr lang="en-US" altLang="ja-JP" sz="1200" b="1">
                <a:latin typeface="BIZ UDPゴシック" panose="020B0400000000000000" pitchFamily="50" charset="-128"/>
                <a:ea typeface="BIZ UDPゴシック" panose="020B0400000000000000" pitchFamily="50" charset="-128"/>
              </a:rPr>
              <a:t>6.1(</a:t>
            </a:r>
            <a:r>
              <a:rPr lang="ja-JP" altLang="en-US" sz="1200" b="1">
                <a:latin typeface="BIZ UDPゴシック" panose="020B0400000000000000" pitchFamily="50" charset="-128"/>
                <a:ea typeface="BIZ UDPゴシック" panose="020B0400000000000000" pitchFamily="50" charset="-128"/>
              </a:rPr>
              <a:t>別紙</a:t>
            </a:r>
            <a:r>
              <a:rPr lang="en-US" altLang="ja-JP" sz="1200" b="1">
                <a:latin typeface="BIZ UDPゴシック" panose="020B0400000000000000" pitchFamily="50" charset="-128"/>
                <a:ea typeface="BIZ UDPゴシック" panose="020B0400000000000000" pitchFamily="50" charset="-128"/>
              </a:rPr>
              <a:t>1) </a:t>
            </a:r>
            <a:r>
              <a:rPr lang="ja-JP" altLang="en-US" sz="1200" b="1">
                <a:latin typeface="BIZ UDPゴシック" panose="020B0400000000000000" pitchFamily="50" charset="-128"/>
                <a:ea typeface="BIZ UDPゴシック" panose="020B0400000000000000" pitchFamily="50" charset="-128"/>
              </a:rPr>
              <a:t>提案書雛形　</a:t>
            </a:r>
            <a:r>
              <a:rPr lang="en-US" altLang="ja-JP" sz="1200" b="1">
                <a:latin typeface="BIZ UDPゴシック" panose="020B0400000000000000" pitchFamily="50" charset="-128"/>
                <a:ea typeface="BIZ UDPゴシック" panose="020B0400000000000000" pitchFamily="50" charset="-128"/>
              </a:rPr>
              <a:t>【</a:t>
            </a:r>
            <a:r>
              <a:rPr lang="ja-JP" altLang="en-US" sz="1200" b="1">
                <a:latin typeface="BIZ UDPゴシック" panose="020B0400000000000000" pitchFamily="50" charset="-128"/>
                <a:ea typeface="BIZ UDPゴシック" panose="020B0400000000000000" pitchFamily="50" charset="-128"/>
              </a:rPr>
              <a:t>雛形頁番号</a:t>
            </a:r>
            <a:r>
              <a:rPr lang="en-US" altLang="ja-JP" sz="1200" b="1">
                <a:latin typeface="BIZ UDPゴシック" panose="020B0400000000000000" pitchFamily="50" charset="-128"/>
                <a:ea typeface="BIZ UDPゴシック" panose="020B0400000000000000" pitchFamily="50" charset="-128"/>
              </a:rPr>
              <a:t>5】</a:t>
            </a:r>
          </a:p>
          <a:p>
            <a:pPr algn="l">
              <a:defRPr/>
            </a:pPr>
            <a:r>
              <a:rPr lang="ja-JP" altLang="en-US" sz="1200" b="1">
                <a:solidFill>
                  <a:srgbClr val="FF0000"/>
                </a:solidFill>
                <a:latin typeface="BIZ UDPゴシック" panose="020B0400000000000000" pitchFamily="50" charset="-128"/>
                <a:ea typeface="BIZ UDPゴシック" panose="020B0400000000000000" pitchFamily="50" charset="-128"/>
              </a:rPr>
              <a:t>入札企業名</a:t>
            </a:r>
            <a:r>
              <a:rPr lang="ja-JP" altLang="en-US" sz="1200" b="1">
                <a:solidFill>
                  <a:srgbClr val="FF0000"/>
                </a:solidFill>
                <a:latin typeface="BIZ UDPゴシック" panose="020B0400000000000000" pitchFamily="50" charset="-128"/>
                <a:ea typeface="BIZ UDPゴシック" panose="020B0400000000000000" pitchFamily="50" charset="-128"/>
                <a:sym typeface="Wingdings" panose="05000000000000000000" pitchFamily="2" charset="2"/>
              </a:rPr>
              <a:t>：（入札企業にて記載）</a:t>
            </a:r>
            <a:endParaRPr lang="ja-JP" altLang="en-US" sz="1600" b="1">
              <a:solidFill>
                <a:srgbClr val="FF0000"/>
              </a:solidFill>
              <a:latin typeface="BIZ UDPゴシック" panose="020B0400000000000000" pitchFamily="50" charset="-128"/>
              <a:ea typeface="BIZ UDPゴシック" panose="020B0400000000000000" pitchFamily="50" charset="-12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0"/>
              </a:spcBef>
              <a:buClrTx/>
              <a:buFontTx/>
              <a:buNone/>
            </a:pPr>
            <a:fld id="{4B623004-F1DC-4B11-B808-1422FB1A1962}" type="slidenum">
              <a:rPr kumimoji="0" lang="ja-JP" altLang="en-GB" sz="1000" smtClean="0">
                <a:solidFill>
                  <a:schemeClr val="accent1"/>
                </a:solidFill>
                <a:latin typeface="BIZ UDPゴシック" panose="020B0400000000000000" pitchFamily="50" charset="-128"/>
                <a:ea typeface="BIZ UDPゴシック" panose="020B0400000000000000" pitchFamily="50" charset="-128"/>
              </a:rPr>
              <a:pPr algn="ctr" eaLnBrk="1" hangingPunct="1">
                <a:lnSpc>
                  <a:spcPct val="100000"/>
                </a:lnSpc>
                <a:spcBef>
                  <a:spcPct val="0"/>
                </a:spcBef>
                <a:buClrTx/>
                <a:buFontTx/>
                <a:buNone/>
              </a:pPr>
              <a:t>6</a:t>
            </a:fld>
            <a:endParaRPr kumimoji="0" lang="en-GB" altLang="ja-JP" sz="1000">
              <a:solidFill>
                <a:schemeClr val="accent1"/>
              </a:solidFill>
              <a:latin typeface="BIZ UDPゴシック" panose="020B0400000000000000" pitchFamily="50" charset="-128"/>
              <a:ea typeface="BIZ UDPゴシック" panose="020B0400000000000000" pitchFamily="50" charset="-128"/>
            </a:endParaRPr>
          </a:p>
        </p:txBody>
      </p:sp>
      <p:sp>
        <p:nvSpPr>
          <p:cNvPr id="7171" name="Rectangle 14"/>
          <p:cNvSpPr>
            <a:spLocks noGrp="1" noChangeArrowheads="1"/>
          </p:cNvSpPr>
          <p:nvPr>
            <p:ph type="body" idx="1"/>
          </p:nvPr>
        </p:nvSpPr>
        <p:spPr>
          <a:xfrm>
            <a:off x="495300" y="1341438"/>
            <a:ext cx="5181600" cy="5214937"/>
          </a:xfrm>
        </p:spPr>
        <p:txBody>
          <a:bodyPr/>
          <a:lstStyle/>
          <a:p>
            <a:pPr eaLnBrk="1" hangingPunct="1">
              <a:buFont typeface="Wingdings" pitchFamily="2" charset="2"/>
              <a:buNone/>
            </a:pPr>
            <a:endParaRPr lang="ja-JP" altLang="en-US">
              <a:latin typeface="BIZ UDPゴシック" panose="020B0400000000000000" pitchFamily="50" charset="-128"/>
              <a:ea typeface="BIZ UDPゴシック" panose="020B0400000000000000" pitchFamily="50" charset="-128"/>
            </a:endParaRPr>
          </a:p>
          <a:p>
            <a:pPr eaLnBrk="1" hangingPunct="1">
              <a:buFont typeface="Wingdings" pitchFamily="2" charset="2"/>
              <a:buNone/>
            </a:pPr>
            <a:endParaRPr lang="ja-JP" altLang="en-US" sz="1400">
              <a:latin typeface="BIZ UDPゴシック" panose="020B0400000000000000" pitchFamily="50" charset="-128"/>
              <a:ea typeface="BIZ UDPゴシック" panose="020B0400000000000000" pitchFamily="50" charset="-128"/>
            </a:endParaRPr>
          </a:p>
          <a:p>
            <a:pPr eaLnBrk="1" hangingPunct="1"/>
            <a:r>
              <a:rPr lang="ja-JP" altLang="en-US">
                <a:latin typeface="BIZ UDPゴシック" panose="020B0400000000000000" pitchFamily="50" charset="-128"/>
                <a:ea typeface="BIZ UDPゴシック" panose="020B0400000000000000" pitchFamily="50" charset="-128"/>
              </a:rPr>
              <a:t>専門知識、ノウハウ</a:t>
            </a:r>
          </a:p>
          <a:p>
            <a:pPr lvl="1" eaLnBrk="1" hangingPunct="1"/>
            <a:r>
              <a:rPr kumimoji="0" lang="en-US" altLang="ja-JP" sz="1200">
                <a:latin typeface="BIZ UDPゴシック" panose="020B0400000000000000" pitchFamily="50" charset="-128"/>
                <a:ea typeface="BIZ UDPゴシック" panose="020B0400000000000000" pitchFamily="50" charset="-128"/>
              </a:rPr>
              <a:t>XXXXXXXXXX</a:t>
            </a:r>
          </a:p>
          <a:p>
            <a:pPr lvl="1" eaLnBrk="1" hangingPunct="1"/>
            <a:r>
              <a:rPr kumimoji="0" lang="ja-JP" altLang="en-US" sz="1200">
                <a:latin typeface="BIZ UDPゴシック" panose="020B0400000000000000" pitchFamily="50" charset="-128"/>
                <a:ea typeface="BIZ UDPゴシック" panose="020B0400000000000000" pitchFamily="50" charset="-128"/>
              </a:rPr>
              <a:t>提案書に別途含める、</a:t>
            </a:r>
            <a:r>
              <a:rPr kumimoji="0" lang="en-US" altLang="ja-JP" sz="1200">
                <a:latin typeface="BIZ UDPゴシック" panose="020B0400000000000000" pitchFamily="50" charset="-128"/>
                <a:ea typeface="BIZ UDPゴシック" panose="020B0400000000000000" pitchFamily="50" charset="-128"/>
              </a:rPr>
              <a:t>XXXXXXXXXX</a:t>
            </a:r>
            <a:r>
              <a:rPr kumimoji="0" lang="ja-JP" altLang="en-US" sz="1200">
                <a:latin typeface="BIZ UDPゴシック" panose="020B0400000000000000" pitchFamily="50" charset="-128"/>
                <a:ea typeface="BIZ UDPゴシック" panose="020B0400000000000000" pitchFamily="50" charset="-128"/>
              </a:rPr>
              <a:t>の参照 等</a:t>
            </a:r>
            <a:endParaRPr lang="ja-JP" altLang="en-US" sz="1200">
              <a:latin typeface="BIZ UDPゴシック" panose="020B0400000000000000" pitchFamily="50" charset="-128"/>
              <a:ea typeface="BIZ UDPゴシック" panose="020B0400000000000000" pitchFamily="50" charset="-128"/>
            </a:endParaRPr>
          </a:p>
          <a:p>
            <a:pPr eaLnBrk="1" hangingPunct="1">
              <a:buFont typeface="Wingdings" pitchFamily="2" charset="2"/>
              <a:buNone/>
            </a:pPr>
            <a:endParaRPr lang="ja-JP" altLang="en-US">
              <a:latin typeface="BIZ UDPゴシック" panose="020B0400000000000000" pitchFamily="50" charset="-128"/>
              <a:ea typeface="BIZ UDPゴシック" panose="020B0400000000000000" pitchFamily="50" charset="-128"/>
            </a:endParaRPr>
          </a:p>
          <a:p>
            <a:pPr eaLnBrk="1" hangingPunct="1"/>
            <a:r>
              <a:rPr lang="ja-JP" altLang="en-US">
                <a:latin typeface="BIZ UDPゴシック" panose="020B0400000000000000" pitchFamily="50" charset="-128"/>
                <a:ea typeface="BIZ UDPゴシック" panose="020B0400000000000000" pitchFamily="50" charset="-128"/>
              </a:rPr>
              <a:t>過去の実績</a:t>
            </a:r>
          </a:p>
          <a:p>
            <a:pPr lvl="1" eaLnBrk="1" hangingPunct="1">
              <a:buFont typeface="Wingdings" pitchFamily="2" charset="2"/>
              <a:buNone/>
            </a:pPr>
            <a:r>
              <a:rPr kumimoji="0" lang="en-US" altLang="ja-JP" sz="1200">
                <a:latin typeface="BIZ UDPゴシック" panose="020B0400000000000000" pitchFamily="50" charset="-128"/>
                <a:ea typeface="BIZ UDPゴシック" panose="020B0400000000000000" pitchFamily="50" charset="-128"/>
              </a:rPr>
              <a:t>(</a:t>
            </a:r>
            <a:r>
              <a:rPr kumimoji="0" lang="ja-JP" altLang="en-US" sz="1200">
                <a:latin typeface="BIZ UDPゴシック" panose="020B0400000000000000" pitchFamily="50" charset="-128"/>
                <a:ea typeface="BIZ UDPゴシック" panose="020B0400000000000000" pitchFamily="50" charset="-128"/>
              </a:rPr>
              <a:t>以下の項目等を含めて記述</a:t>
            </a:r>
            <a:r>
              <a:rPr kumimoji="0" lang="en-US" altLang="ja-JP" sz="1200">
                <a:latin typeface="BIZ UDPゴシック" panose="020B0400000000000000" pitchFamily="50" charset="-128"/>
                <a:ea typeface="BIZ UDPゴシック" panose="020B0400000000000000" pitchFamily="50" charset="-128"/>
              </a:rPr>
              <a:t>)</a:t>
            </a:r>
          </a:p>
          <a:p>
            <a:pPr lvl="1" eaLnBrk="1" hangingPunct="1"/>
            <a:r>
              <a:rPr kumimoji="0" lang="ja-JP" altLang="en-US" sz="1200">
                <a:latin typeface="BIZ UDPゴシック" panose="020B0400000000000000" pitchFamily="50" charset="-128"/>
                <a:ea typeface="BIZ UDPゴシック" panose="020B0400000000000000" pitchFamily="50" charset="-128"/>
              </a:rPr>
              <a:t>提供先</a:t>
            </a:r>
            <a:r>
              <a:rPr kumimoji="0" lang="en-US" altLang="ja-JP" sz="1200">
                <a:latin typeface="BIZ UDPゴシック" panose="020B0400000000000000" pitchFamily="50" charset="-128"/>
                <a:ea typeface="BIZ UDPゴシック" panose="020B0400000000000000" pitchFamily="50" charset="-128"/>
              </a:rPr>
              <a:t>(※</a:t>
            </a:r>
            <a:r>
              <a:rPr kumimoji="0" lang="ja-JP" altLang="en-US" sz="1200">
                <a:latin typeface="BIZ UDPゴシック" panose="020B0400000000000000" pitchFamily="50" charset="-128"/>
                <a:ea typeface="BIZ UDPゴシック" panose="020B0400000000000000" pitchFamily="50" charset="-128"/>
              </a:rPr>
              <a:t>実名が記述できない場合は、必ずしも実名を記述する必要はない。その場合、例えば「中央府省</a:t>
            </a:r>
            <a:r>
              <a:rPr kumimoji="0" lang="en-US" altLang="ja-JP" sz="1200">
                <a:latin typeface="BIZ UDPゴシック" panose="020B0400000000000000" pitchFamily="50" charset="-128"/>
                <a:ea typeface="BIZ UDPゴシック" panose="020B0400000000000000" pitchFamily="50" charset="-128"/>
              </a:rPr>
              <a:t>A</a:t>
            </a:r>
            <a:r>
              <a:rPr kumimoji="0" lang="ja-JP" altLang="en-US" sz="1200">
                <a:latin typeface="BIZ UDPゴシック" panose="020B0400000000000000" pitchFamily="50" charset="-128"/>
                <a:ea typeface="BIZ UDPゴシック" panose="020B0400000000000000" pitchFamily="50" charset="-128"/>
              </a:rPr>
              <a:t>」といった形式で記述する</a:t>
            </a:r>
            <a:r>
              <a:rPr kumimoji="0" lang="en-US" altLang="ja-JP" sz="1200">
                <a:latin typeface="BIZ UDPゴシック" panose="020B0400000000000000" pitchFamily="50" charset="-128"/>
                <a:ea typeface="BIZ UDPゴシック" panose="020B0400000000000000" pitchFamily="50" charset="-128"/>
              </a:rPr>
              <a:t>)</a:t>
            </a:r>
          </a:p>
          <a:p>
            <a:pPr lvl="1" eaLnBrk="1" hangingPunct="1"/>
            <a:r>
              <a:rPr kumimoji="0" lang="ja-JP" altLang="en-US" sz="1200">
                <a:latin typeface="BIZ UDPゴシック" panose="020B0400000000000000" pitchFamily="50" charset="-128"/>
                <a:ea typeface="BIZ UDPゴシック" panose="020B0400000000000000" pitchFamily="50" charset="-128"/>
              </a:rPr>
              <a:t>実施概要</a:t>
            </a:r>
          </a:p>
          <a:p>
            <a:pPr lvl="1" eaLnBrk="1" hangingPunct="1"/>
            <a:r>
              <a:rPr kumimoji="0" lang="ja-JP" altLang="en-US" sz="1200">
                <a:latin typeface="BIZ UDPゴシック" panose="020B0400000000000000" pitchFamily="50" charset="-128"/>
                <a:ea typeface="BIZ UDPゴシック" panose="020B0400000000000000" pitchFamily="50" charset="-128"/>
              </a:rPr>
              <a:t>実施時期</a:t>
            </a:r>
          </a:p>
          <a:p>
            <a:pPr lvl="1" eaLnBrk="1" hangingPunct="1"/>
            <a:r>
              <a:rPr kumimoji="0" lang="ja-JP" altLang="en-US" sz="1200">
                <a:latin typeface="BIZ UDPゴシック" panose="020B0400000000000000" pitchFamily="50" charset="-128"/>
                <a:ea typeface="BIZ UDPゴシック" panose="020B0400000000000000" pitchFamily="50" charset="-128"/>
              </a:rPr>
              <a:t>主たる業務実施担当者	</a:t>
            </a:r>
            <a:r>
              <a:rPr kumimoji="0" lang="en-US" altLang="ja-JP" sz="1200" i="1">
                <a:latin typeface="BIZ UDPゴシック" panose="020B0400000000000000" pitchFamily="50" charset="-128"/>
                <a:ea typeface="BIZ UDPゴシック" panose="020B0400000000000000" pitchFamily="50" charset="-128"/>
              </a:rPr>
              <a:t>	</a:t>
            </a:r>
            <a:r>
              <a:rPr kumimoji="0" lang="ja-JP" altLang="en-US" sz="1200">
                <a:latin typeface="BIZ UDPゴシック" panose="020B0400000000000000" pitchFamily="50" charset="-128"/>
                <a:ea typeface="BIZ UDPゴシック" panose="020B0400000000000000" pitchFamily="50" charset="-128"/>
              </a:rPr>
              <a:t>等</a:t>
            </a:r>
          </a:p>
          <a:p>
            <a:pPr lvl="1" eaLnBrk="1" hangingPunct="1"/>
            <a:endParaRPr lang="ja-JP" altLang="en-US" sz="1200">
              <a:latin typeface="BIZ UDPゴシック" panose="020B0400000000000000" pitchFamily="50" charset="-128"/>
              <a:ea typeface="BIZ UDPゴシック" panose="020B0400000000000000" pitchFamily="50" charset="-128"/>
            </a:endParaRPr>
          </a:p>
          <a:p>
            <a:pPr lvl="1" eaLnBrk="1" hangingPunct="1"/>
            <a:endParaRPr lang="ja-JP" altLang="en-US" b="1" u="sng">
              <a:latin typeface="BIZ UDPゴシック" panose="020B0400000000000000" pitchFamily="50" charset="-128"/>
              <a:ea typeface="BIZ UDPゴシック" panose="020B0400000000000000" pitchFamily="50" charset="-128"/>
            </a:endParaRPr>
          </a:p>
        </p:txBody>
      </p:sp>
      <p:sp>
        <p:nvSpPr>
          <p:cNvPr id="7172" name="Rectangle 15"/>
          <p:cNvSpPr>
            <a:spLocks noGrp="1" noChangeArrowheads="1"/>
          </p:cNvSpPr>
          <p:nvPr>
            <p:ph type="title"/>
          </p:nvPr>
        </p:nvSpPr>
        <p:spPr/>
        <p:txBody>
          <a:bodyPr/>
          <a:lstStyle/>
          <a:p>
            <a:pPr eaLnBrk="1" hangingPunct="1"/>
            <a:r>
              <a:rPr lang="en-US" altLang="ja-JP" sz="1800">
                <a:latin typeface="BIZ UDPゴシック" panose="020B0400000000000000" pitchFamily="50" charset="-128"/>
                <a:ea typeface="BIZ UDPゴシック" panose="020B0400000000000000" pitchFamily="50" charset="-128"/>
              </a:rPr>
              <a:t>【3</a:t>
            </a:r>
            <a:r>
              <a:rPr lang="ja-JP" altLang="en-US" sz="1800">
                <a:latin typeface="BIZ UDPゴシック" panose="020B0400000000000000" pitchFamily="50" charset="-128"/>
                <a:ea typeface="BIZ UDPゴシック" panose="020B0400000000000000" pitchFamily="50" charset="-128"/>
              </a:rPr>
              <a:t>　事業実施体制</a:t>
            </a:r>
            <a:r>
              <a:rPr lang="en-US" altLang="ja-JP" sz="1800">
                <a:latin typeface="BIZ UDPゴシック" panose="020B0400000000000000" pitchFamily="50" charset="-128"/>
                <a:ea typeface="BIZ UDPゴシック" panose="020B0400000000000000" pitchFamily="50" charset="-128"/>
              </a:rPr>
              <a:t>】</a:t>
            </a:r>
            <a:br>
              <a:rPr lang="en-US" altLang="ja-JP" sz="1800">
                <a:latin typeface="BIZ UDPゴシック" panose="020B0400000000000000" pitchFamily="50" charset="-128"/>
                <a:ea typeface="BIZ UDPゴシック" panose="020B0400000000000000" pitchFamily="50" charset="-128"/>
              </a:rPr>
            </a:br>
            <a:r>
              <a:rPr lang="en-US" altLang="ja-JP" sz="1800">
                <a:latin typeface="BIZ UDPゴシック" panose="020B0400000000000000" pitchFamily="50" charset="-128"/>
                <a:ea typeface="BIZ UDPゴシック" panose="020B0400000000000000" pitchFamily="50" charset="-128"/>
              </a:rPr>
              <a:t>  3.2</a:t>
            </a:r>
            <a:r>
              <a:rPr lang="ja-JP" altLang="en-US" sz="1800">
                <a:latin typeface="BIZ UDPゴシック" panose="020B0400000000000000" pitchFamily="50" charset="-128"/>
                <a:ea typeface="BIZ UDPゴシック" panose="020B0400000000000000" pitchFamily="50" charset="-128"/>
              </a:rPr>
              <a:t>　組織としての専門性、類似事業実績</a:t>
            </a:r>
            <a:endParaRPr lang="en-US" altLang="ja-JP" sz="1800">
              <a:latin typeface="BIZ UDPゴシック" panose="020B0400000000000000" pitchFamily="50" charset="-128"/>
              <a:ea typeface="BIZ UDPゴシック" panose="020B0400000000000000" pitchFamily="50" charset="-128"/>
            </a:endParaRPr>
          </a:p>
        </p:txBody>
      </p:sp>
      <p:sp>
        <p:nvSpPr>
          <p:cNvPr id="7173" name="Rectangle 18"/>
          <p:cNvSpPr>
            <a:spLocks noChangeArrowheads="1"/>
          </p:cNvSpPr>
          <p:nvPr/>
        </p:nvSpPr>
        <p:spPr bwMode="auto">
          <a:xfrm>
            <a:off x="495300" y="692150"/>
            <a:ext cx="863600" cy="936625"/>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400" b="1">
                <a:latin typeface="BIZ UDPゴシック" panose="020B0400000000000000" pitchFamily="50" charset="-128"/>
                <a:ea typeface="BIZ UDPゴシック" panose="020B0400000000000000" pitchFamily="50" charset="-128"/>
              </a:rPr>
              <a:t>記述内容</a:t>
            </a:r>
          </a:p>
        </p:txBody>
      </p:sp>
      <p:sp>
        <p:nvSpPr>
          <p:cNvPr id="7174" name="Rectangle 19"/>
          <p:cNvSpPr>
            <a:spLocks noChangeArrowheads="1"/>
          </p:cNvSpPr>
          <p:nvPr/>
        </p:nvSpPr>
        <p:spPr bwMode="auto">
          <a:xfrm>
            <a:off x="1358900" y="692150"/>
            <a:ext cx="8058150" cy="936625"/>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gn="l" eaLnBrk="0" hangingPunct="0">
              <a:lnSpc>
                <a:spcPct val="104000"/>
              </a:lnSpc>
              <a:spcBef>
                <a:spcPct val="20000"/>
              </a:spcBef>
              <a:buClr>
                <a:schemeClr val="accent1"/>
              </a:buClr>
              <a:buChar char="§"/>
              <a:tabLst>
                <a:tab pos="3403600" algn="l"/>
                <a:tab pos="6731000" algn="l"/>
              </a:tabLst>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tabLst>
                <a:tab pos="3403600" algn="l"/>
                <a:tab pos="6731000" algn="l"/>
              </a:tabLst>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tabLst>
                <a:tab pos="3403600" algn="l"/>
                <a:tab pos="6731000" algn="l"/>
              </a:tabLst>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tabLst>
                <a:tab pos="3403600" algn="l"/>
                <a:tab pos="6731000" algn="l"/>
              </a:tabLst>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tabLst>
                <a:tab pos="3403600" algn="l"/>
                <a:tab pos="6731000" algn="l"/>
              </a:tabLst>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tabLst>
                <a:tab pos="3403600" algn="l"/>
                <a:tab pos="6731000" algn="l"/>
              </a:tabLst>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tabLst>
                <a:tab pos="3403600" algn="l"/>
                <a:tab pos="6731000" algn="l"/>
              </a:tabLst>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tabLst>
                <a:tab pos="3403600" algn="l"/>
                <a:tab pos="6731000" algn="l"/>
              </a:tabLst>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tabLst>
                <a:tab pos="3403600" algn="l"/>
                <a:tab pos="6731000" algn="l"/>
              </a:tabLst>
              <a:defRPr kumimoji="1" sz="800">
                <a:solidFill>
                  <a:schemeClr val="tx1"/>
                </a:solidFill>
                <a:latin typeface="Arial" charset="0"/>
                <a:ea typeface="ＭＳ Ｐゴシック" pitchFamily="50" charset="-128"/>
                <a:cs typeface="Arial" charset="0"/>
              </a:defRPr>
            </a:lvl9pPr>
          </a:lstStyle>
          <a:p>
            <a:pPr eaLnBrk="1" hangingPunct="1">
              <a:lnSpc>
                <a:spcPct val="100000"/>
              </a:lnSpc>
              <a:spcBef>
                <a:spcPct val="0"/>
              </a:spcBef>
              <a:buClrTx/>
            </a:pPr>
            <a:r>
              <a:rPr kumimoji="0" lang="ja-JP" altLang="en-US" sz="1000">
                <a:latin typeface="BIZ UDPゴシック" panose="020B0400000000000000" pitchFamily="50" charset="-128"/>
                <a:ea typeface="BIZ UDPゴシック" panose="020B0400000000000000" pitchFamily="50" charset="-128"/>
              </a:rPr>
              <a:t>組織として、本事業に関する専門知識、ノウハウ、過去の経験等について記述する。</a:t>
            </a:r>
          </a:p>
        </p:txBody>
      </p:sp>
      <p:sp>
        <p:nvSpPr>
          <p:cNvPr id="4826136" name="Text Box 24"/>
          <p:cNvSpPr txBox="1">
            <a:spLocks noChangeArrowheads="1"/>
          </p:cNvSpPr>
          <p:nvPr/>
        </p:nvSpPr>
        <p:spPr bwMode="auto">
          <a:xfrm>
            <a:off x="7286625" y="1916113"/>
            <a:ext cx="1250950" cy="474662"/>
          </a:xfrm>
          <a:prstGeom prst="rect">
            <a:avLst/>
          </a:prstGeom>
          <a:solidFill>
            <a:schemeClr val="accent2"/>
          </a:solidFill>
          <a:ln w="6350" algn="ctr">
            <a:solidFill>
              <a:schemeClr val="tx1"/>
            </a:solidFill>
            <a:miter lim="800000"/>
            <a:headEnd/>
            <a:tailEnd type="none" w="lg" len="lg"/>
          </a:ln>
          <a:effectLst/>
        </p:spPr>
        <p:txBody>
          <a:bodyPr wrap="none" lIns="90000" tIns="46800" rIns="90000" bIns="46800" anchor="ctr"/>
          <a:lstStyle/>
          <a:p>
            <a:pPr>
              <a:defRPr/>
            </a:pPr>
            <a:r>
              <a:rPr lang="ja-JP" altLang="en-US" sz="2000" b="1">
                <a:effectLst>
                  <a:outerShdw blurRad="38100" dist="38100" dir="2700000" algn="tl">
                    <a:srgbClr val="FFFFFF"/>
                  </a:outerShdw>
                </a:effectLst>
                <a:latin typeface="BIZ UDPゴシック" panose="020B0400000000000000" pitchFamily="50" charset="-128"/>
                <a:ea typeface="BIZ UDPゴシック" panose="020B0400000000000000" pitchFamily="50" charset="-128"/>
              </a:rPr>
              <a:t>記述例</a:t>
            </a:r>
          </a:p>
        </p:txBody>
      </p:sp>
      <p:sp>
        <p:nvSpPr>
          <p:cNvPr id="7176" name="Text Box 28"/>
          <p:cNvSpPr txBox="1">
            <a:spLocks noChangeArrowheads="1"/>
          </p:cNvSpPr>
          <p:nvPr/>
        </p:nvSpPr>
        <p:spPr bwMode="auto">
          <a:xfrm>
            <a:off x="2066821" y="5703888"/>
            <a:ext cx="3405397" cy="248402"/>
          </a:xfrm>
          <a:prstGeom prst="rect">
            <a:avLst/>
          </a:prstGeom>
          <a:solidFill>
            <a:schemeClr val="accent2"/>
          </a:solidFill>
          <a:ln w="9525" algn="ctr">
            <a:solidFill>
              <a:schemeClr val="tx1"/>
            </a:solidFill>
            <a:miter lim="800000"/>
            <a:headEnd/>
            <a:tailEnd type="none" w="lg" len="lg"/>
          </a:ln>
        </p:spPr>
        <p:txBody>
          <a:bodyPr wrap="none" lIns="90000" tIns="46800" rIns="90000" bIns="46800">
            <a:spAutoFit/>
          </a:bodyPr>
          <a:lstStyle>
            <a:lvl1pPr algn="l" eaLnBrk="0" hangingPunct="0">
              <a:lnSpc>
                <a:spcPct val="104000"/>
              </a:lnSpc>
              <a:spcBef>
                <a:spcPct val="20000"/>
              </a:spcBef>
              <a:buClr>
                <a:schemeClr val="accent1"/>
              </a:buClr>
              <a:buChar char="§"/>
              <a:defRPr kumimoji="1" sz="1600">
                <a:solidFill>
                  <a:schemeClr val="tx1"/>
                </a:solidFill>
                <a:latin typeface="Arial" charset="0"/>
                <a:ea typeface="ＭＳ Ｐゴシック" pitchFamily="50" charset="-128"/>
                <a:cs typeface="Arial"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charset="0"/>
                <a:ea typeface="ＭＳ Ｐゴシック" pitchFamily="50" charset="-128"/>
                <a:cs typeface="Arial"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charset="0"/>
                <a:ea typeface="ＭＳ Ｐゴシック" pitchFamily="50" charset="-128"/>
                <a:cs typeface="Arial" charset="0"/>
              </a:defRPr>
            </a:lvl3pPr>
            <a:lvl4pPr marL="1600200" indent="-228600" algn="l" eaLnBrk="0" hangingPunct="0">
              <a:lnSpc>
                <a:spcPct val="104000"/>
              </a:lnSpc>
              <a:spcBef>
                <a:spcPct val="20000"/>
              </a:spcBef>
              <a:buClr>
                <a:schemeClr val="accent1"/>
              </a:buClr>
              <a:buFont typeface="SimSun" pitchFamily="2" charset="-122"/>
              <a:buChar char="-"/>
              <a:defRPr kumimoji="1" sz="1000">
                <a:solidFill>
                  <a:schemeClr val="tx1"/>
                </a:solidFill>
                <a:latin typeface="Arial" charset="0"/>
                <a:ea typeface="ＭＳ Ｐゴシック" pitchFamily="50" charset="-128"/>
                <a:cs typeface="Arial"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charset="0"/>
                <a:ea typeface="ＭＳ Ｐゴシック" pitchFamily="50" charset="-128"/>
                <a:cs typeface="Arial" charset="0"/>
              </a:defRPr>
            </a:lvl5pPr>
            <a:lvl6pPr marL="25146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6pPr>
            <a:lvl7pPr marL="29718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7pPr>
            <a:lvl8pPr marL="34290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8pPr>
            <a:lvl9pPr marL="3886200" indent="-228600" eaLnBrk="0" fontAlgn="base" hangingPunct="0">
              <a:lnSpc>
                <a:spcPct val="104000"/>
              </a:lnSpc>
              <a:spcBef>
                <a:spcPct val="20000"/>
              </a:spcBef>
              <a:spcAft>
                <a:spcPct val="0"/>
              </a:spcAft>
              <a:buClr>
                <a:schemeClr val="accent1"/>
              </a:buClr>
              <a:buFont typeface="Wingdings" pitchFamily="2" charset="2"/>
              <a:buChar char="§"/>
              <a:defRPr kumimoji="1" sz="800">
                <a:solidFill>
                  <a:schemeClr val="tx1"/>
                </a:solidFill>
                <a:latin typeface="Arial" charset="0"/>
                <a:ea typeface="ＭＳ Ｐゴシック" pitchFamily="50" charset="-128"/>
                <a:cs typeface="Arial" charset="0"/>
              </a:defRPr>
            </a:lvl9pPr>
          </a:lstStyle>
          <a:p>
            <a:pPr algn="ctr" eaLnBrk="1" hangingPunct="1">
              <a:lnSpc>
                <a:spcPct val="100000"/>
              </a:lnSpc>
              <a:spcBef>
                <a:spcPct val="50000"/>
              </a:spcBef>
              <a:buClrTx/>
              <a:buFont typeface="Wingdings" pitchFamily="2" charset="2"/>
              <a:buNone/>
            </a:pPr>
            <a:r>
              <a:rPr kumimoji="0" lang="ja-JP" altLang="en-US" sz="1000">
                <a:latin typeface="BIZ UDPゴシック" panose="020B0400000000000000" pitchFamily="50" charset="-128"/>
                <a:ea typeface="BIZ UDPゴシック" panose="020B0400000000000000" pitchFamily="50" charset="-128"/>
              </a:rPr>
              <a:t>さらに追加的な内容がある場合は「添付資料」として添付。</a:t>
            </a:r>
          </a:p>
        </p:txBody>
      </p:sp>
      <p:sp>
        <p:nvSpPr>
          <p:cNvPr id="13" name="AutoShape 17"/>
          <p:cNvSpPr>
            <a:spLocks noChangeArrowheads="1"/>
          </p:cNvSpPr>
          <p:nvPr/>
        </p:nvSpPr>
        <p:spPr bwMode="auto">
          <a:xfrm>
            <a:off x="6249145" y="4603750"/>
            <a:ext cx="3325912" cy="1550988"/>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p>
            <a:pPr algn="l">
              <a:spcBef>
                <a:spcPct val="10000"/>
              </a:spcBef>
              <a:buFontTx/>
              <a:buNone/>
              <a:defRPr/>
            </a:pPr>
            <a:r>
              <a:rPr lang="en-US" altLang="ja-JP" sz="1000">
                <a:latin typeface="BIZ UDPゴシック" panose="020B0400000000000000" pitchFamily="50" charset="-128"/>
                <a:ea typeface="BIZ UDPゴシック" panose="020B0400000000000000" pitchFamily="50" charset="-128"/>
              </a:rPr>
              <a:t>【</a:t>
            </a:r>
            <a:r>
              <a:rPr lang="ja-JP" altLang="en-US" sz="1000">
                <a:latin typeface="BIZ UDPゴシック" panose="020B0400000000000000" pitchFamily="50" charset="-128"/>
                <a:ea typeface="BIZ UDPゴシック" panose="020B0400000000000000" pitchFamily="50" charset="-128"/>
              </a:rPr>
              <a:t>加点評価の観点</a:t>
            </a:r>
            <a:r>
              <a:rPr lang="en-US" altLang="ja-JP" sz="1000">
                <a:latin typeface="BIZ UDPゴシック" panose="020B0400000000000000" pitchFamily="50" charset="-128"/>
                <a:ea typeface="BIZ UDPゴシック" panose="020B0400000000000000" pitchFamily="50" charset="-128"/>
              </a:rPr>
              <a:t>】</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本事業内容に活かされる専門知識、ノウハウ等の蓄積があるか。</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本事業内容に関連する過去の設計・評価として、様々な資料に引用されるか、設計・評価自体が評価されるような実施経歴があるか。</a:t>
            </a:r>
          </a:p>
        </p:txBody>
      </p:sp>
      <p:sp>
        <p:nvSpPr>
          <p:cNvPr id="14" name="AutoShape 29"/>
          <p:cNvSpPr>
            <a:spLocks noChangeArrowheads="1"/>
          </p:cNvSpPr>
          <p:nvPr/>
        </p:nvSpPr>
        <p:spPr bwMode="auto">
          <a:xfrm>
            <a:off x="6249145" y="2562225"/>
            <a:ext cx="3325912" cy="1655763"/>
          </a:xfrm>
          <a:prstGeom prst="roundRect">
            <a:avLst>
              <a:gd name="adj" fmla="val 16667"/>
            </a:avLst>
          </a:prstGeom>
          <a:solidFill>
            <a:schemeClr val="bg1"/>
          </a:solidFill>
          <a:ln w="19050" algn="ctr">
            <a:solidFill>
              <a:schemeClr val="tx1"/>
            </a:solidFill>
            <a:round/>
            <a:headEnd/>
            <a:tailEnd type="none" w="lg" len="lg"/>
          </a:ln>
          <a:effectLst>
            <a:outerShdw dist="107763" dir="2700000" algn="ctr" rotWithShape="0">
              <a:schemeClr val="bg2">
                <a:alpha val="50000"/>
              </a:schemeClr>
            </a:outerShdw>
          </a:effectLst>
        </p:spPr>
        <p:txBody>
          <a:bodyPr anchor="ctr"/>
          <a:lstStyle/>
          <a:p>
            <a:pPr algn="l">
              <a:spcBef>
                <a:spcPct val="10000"/>
              </a:spcBef>
              <a:buFontTx/>
              <a:buNone/>
              <a:defRPr/>
            </a:pPr>
            <a:r>
              <a:rPr lang="en-US" altLang="ja-JP" sz="1000">
                <a:latin typeface="BIZ UDPゴシック" panose="020B0400000000000000" pitchFamily="50" charset="-128"/>
                <a:ea typeface="BIZ UDPゴシック" panose="020B0400000000000000" pitchFamily="50" charset="-128"/>
              </a:rPr>
              <a:t>【</a:t>
            </a:r>
            <a:r>
              <a:rPr lang="ja-JP" altLang="en-US" sz="1000">
                <a:latin typeface="BIZ UDPゴシック" panose="020B0400000000000000" pitchFamily="50" charset="-128"/>
                <a:ea typeface="BIZ UDPゴシック" panose="020B0400000000000000" pitchFamily="50" charset="-128"/>
              </a:rPr>
              <a:t>基礎点評価の観点</a:t>
            </a:r>
            <a:r>
              <a:rPr lang="en-US" altLang="ja-JP" sz="1000">
                <a:latin typeface="BIZ UDPゴシック" panose="020B0400000000000000" pitchFamily="50" charset="-128"/>
                <a:ea typeface="BIZ UDPゴシック" panose="020B0400000000000000" pitchFamily="50" charset="-128"/>
              </a:rPr>
              <a:t>】</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類似の事業の実績（専門知識）があるか。</a:t>
            </a:r>
          </a:p>
          <a:p>
            <a:pPr marL="88900" indent="-88900" algn="l">
              <a:spcBef>
                <a:spcPct val="10000"/>
              </a:spcBef>
              <a:buFont typeface="Arial" pitchFamily="34" charset="0"/>
              <a:buChar char="•"/>
              <a:defRPr/>
            </a:pPr>
            <a:r>
              <a:rPr lang="ja-JP" altLang="en-US" sz="1000">
                <a:latin typeface="BIZ UDPゴシック" panose="020B0400000000000000" pitchFamily="50" charset="-128"/>
                <a:ea typeface="BIZ UDPゴシック" panose="020B0400000000000000" pitchFamily="50" charset="-128"/>
              </a:rPr>
              <a:t>様々な角度で内容を検討できる体制であるか。</a:t>
            </a:r>
            <a:br>
              <a:rPr lang="en-US" altLang="ja-JP" sz="1000">
                <a:latin typeface="BIZ UDPゴシック" panose="020B0400000000000000" pitchFamily="50" charset="-128"/>
                <a:ea typeface="BIZ UDPゴシック" panose="020B0400000000000000" pitchFamily="50" charset="-128"/>
              </a:rPr>
            </a:br>
            <a:r>
              <a:rPr lang="ja-JP" altLang="en-US" sz="1000">
                <a:latin typeface="BIZ UDPゴシック" panose="020B0400000000000000" pitchFamily="50" charset="-128"/>
                <a:ea typeface="BIZ UDPゴシック" panose="020B0400000000000000" pitchFamily="50" charset="-128"/>
              </a:rPr>
              <a:t>（様々な専門部署を複数有することや、同じ組織でも偏りのない構造）</a:t>
            </a:r>
          </a:p>
        </p:txBody>
      </p:sp>
      <p:sp>
        <p:nvSpPr>
          <p:cNvPr id="2" name="Text Box 6">
            <a:extLst>
              <a:ext uri="{FF2B5EF4-FFF2-40B4-BE49-F238E27FC236}">
                <a16:creationId xmlns:a16="http://schemas.microsoft.com/office/drawing/2014/main" id="{91171A41-4CC5-08C7-2867-02ECF1C737EA}"/>
              </a:ext>
            </a:extLst>
          </p:cNvPr>
          <p:cNvSpPr txBox="1">
            <a:spLocks noChangeArrowheads="1"/>
          </p:cNvSpPr>
          <p:nvPr/>
        </p:nvSpPr>
        <p:spPr bwMode="auto">
          <a:xfrm>
            <a:off x="6537325" y="44624"/>
            <a:ext cx="3096195" cy="556179"/>
          </a:xfrm>
          <a:prstGeom prst="rect">
            <a:avLst/>
          </a:prstGeom>
          <a:noFill/>
          <a:ln w="6350" algn="ctr">
            <a:noFill/>
            <a:miter lim="800000"/>
            <a:headEnd/>
            <a:tailEnd type="none" w="lg" len="lg"/>
          </a:ln>
        </p:spPr>
        <p:txBody>
          <a:bodyPr wrap="square" lIns="90000" tIns="46800" rIns="90000" bIns="46800">
            <a:spAutoFit/>
          </a:bodyPr>
          <a:lstStyle/>
          <a:p>
            <a:pPr algn="l">
              <a:defRPr/>
            </a:pPr>
            <a:r>
              <a:rPr lang="en-US" altLang="ja-JP" sz="1200" b="1">
                <a:latin typeface="BIZ UDPゴシック" panose="020B0400000000000000" pitchFamily="50" charset="-128"/>
                <a:ea typeface="BIZ UDPゴシック" panose="020B0400000000000000" pitchFamily="50" charset="-128"/>
              </a:rPr>
              <a:t>6.1(</a:t>
            </a:r>
            <a:r>
              <a:rPr lang="ja-JP" altLang="en-US" sz="1200" b="1">
                <a:latin typeface="BIZ UDPゴシック" panose="020B0400000000000000" pitchFamily="50" charset="-128"/>
                <a:ea typeface="BIZ UDPゴシック" panose="020B0400000000000000" pitchFamily="50" charset="-128"/>
              </a:rPr>
              <a:t>別紙</a:t>
            </a:r>
            <a:r>
              <a:rPr lang="en-US" altLang="ja-JP" sz="1200" b="1">
                <a:latin typeface="BIZ UDPゴシック" panose="020B0400000000000000" pitchFamily="50" charset="-128"/>
                <a:ea typeface="BIZ UDPゴシック" panose="020B0400000000000000" pitchFamily="50" charset="-128"/>
              </a:rPr>
              <a:t>1) </a:t>
            </a:r>
            <a:r>
              <a:rPr lang="ja-JP" altLang="en-US" sz="1200" b="1">
                <a:latin typeface="BIZ UDPゴシック" panose="020B0400000000000000" pitchFamily="50" charset="-128"/>
                <a:ea typeface="BIZ UDPゴシック" panose="020B0400000000000000" pitchFamily="50" charset="-128"/>
              </a:rPr>
              <a:t>提案書雛形　</a:t>
            </a:r>
            <a:r>
              <a:rPr lang="en-US" altLang="ja-JP" sz="1200" b="1">
                <a:latin typeface="BIZ UDPゴシック" panose="020B0400000000000000" pitchFamily="50" charset="-128"/>
                <a:ea typeface="BIZ UDPゴシック" panose="020B0400000000000000" pitchFamily="50" charset="-128"/>
              </a:rPr>
              <a:t>【</a:t>
            </a:r>
            <a:r>
              <a:rPr lang="ja-JP" altLang="en-US" sz="1200" b="1">
                <a:latin typeface="BIZ UDPゴシック" panose="020B0400000000000000" pitchFamily="50" charset="-128"/>
                <a:ea typeface="BIZ UDPゴシック" panose="020B0400000000000000" pitchFamily="50" charset="-128"/>
              </a:rPr>
              <a:t>雛形頁番号</a:t>
            </a:r>
            <a:r>
              <a:rPr lang="en-US" altLang="ja-JP" sz="1200" b="1">
                <a:latin typeface="BIZ UDPゴシック" panose="020B0400000000000000" pitchFamily="50" charset="-128"/>
                <a:ea typeface="BIZ UDPゴシック" panose="020B0400000000000000" pitchFamily="50" charset="-128"/>
              </a:rPr>
              <a:t>6】</a:t>
            </a:r>
          </a:p>
          <a:p>
            <a:pPr algn="l">
              <a:defRPr/>
            </a:pPr>
            <a:r>
              <a:rPr lang="ja-JP" altLang="en-US" sz="1200" b="1">
                <a:solidFill>
                  <a:srgbClr val="FF0000"/>
                </a:solidFill>
                <a:latin typeface="BIZ UDPゴシック" panose="020B0400000000000000" pitchFamily="50" charset="-128"/>
                <a:ea typeface="BIZ UDPゴシック" panose="020B0400000000000000" pitchFamily="50" charset="-128"/>
              </a:rPr>
              <a:t>入札企業名</a:t>
            </a:r>
            <a:r>
              <a:rPr lang="ja-JP" altLang="en-US" sz="1200" b="1">
                <a:solidFill>
                  <a:srgbClr val="FF0000"/>
                </a:solidFill>
                <a:latin typeface="BIZ UDPゴシック" panose="020B0400000000000000" pitchFamily="50" charset="-128"/>
                <a:ea typeface="BIZ UDPゴシック" panose="020B0400000000000000" pitchFamily="50" charset="-128"/>
                <a:sym typeface="Wingdings" panose="05000000000000000000" pitchFamily="2" charset="2"/>
              </a:rPr>
              <a:t>：（入札企業にて記載）</a:t>
            </a:r>
            <a:endParaRPr lang="ja-JP" altLang="en-US" sz="1600" b="1">
              <a:solidFill>
                <a:srgbClr val="FF0000"/>
              </a:solidFill>
              <a:latin typeface="BIZ UDPゴシック" panose="020B0400000000000000" pitchFamily="50" charset="-128"/>
              <a:ea typeface="BIZ UDPゴシック" panose="020B0400000000000000" pitchFamily="50" charset="-128"/>
            </a:endParaRPr>
          </a:p>
        </p:txBody>
      </p:sp>
    </p:spTree>
  </p:cSld>
  <p:clrMapOvr>
    <a:masterClrMapping/>
  </p:clrMapOvr>
  <p:transition/>
</p:sld>
</file>

<file path=ppt/theme/theme1.xml><?xml version="1.0" encoding="utf-8"?>
<a:theme xmlns:a="http://schemas.openxmlformats.org/drawingml/2006/main" name="3_BCS Template White Background">
  <a:themeElements>
    <a:clrScheme name="3_BCS Template White Background 1">
      <a:dk1>
        <a:srgbClr val="000000"/>
      </a:dk1>
      <a:lt1>
        <a:srgbClr val="FFFFFF"/>
      </a:lt1>
      <a:dk2>
        <a:srgbClr val="061DC8"/>
      </a:dk2>
      <a:lt2>
        <a:srgbClr val="727272"/>
      </a:lt2>
      <a:accent1>
        <a:srgbClr val="7889FB"/>
      </a:accent1>
      <a:accent2>
        <a:srgbClr val="C7CDFD"/>
      </a:accent2>
      <a:accent3>
        <a:srgbClr val="FFFFFF"/>
      </a:accent3>
      <a:accent4>
        <a:srgbClr val="000000"/>
      </a:accent4>
      <a:accent5>
        <a:srgbClr val="BEC4FD"/>
      </a:accent5>
      <a:accent6>
        <a:srgbClr val="B4BAE5"/>
      </a:accent6>
      <a:hlink>
        <a:srgbClr val="669900"/>
      </a:hlink>
      <a:folHlink>
        <a:srgbClr val="8CC800"/>
      </a:folHlink>
    </a:clrScheme>
    <a:fontScheme name="3_BCS Template White Background">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lg" len="lg"/>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 typeface="Wingdings" pitchFamily="2" charset="2"/>
          <a:buNone/>
          <a:tabLst/>
          <a:defRPr kumimoji="0" lang="en-US" sz="1800" b="0" i="0" u="none" strike="noStrike" cap="none" normalizeH="0" baseline="0" smtClean="0">
            <a:ln>
              <a:noFill/>
            </a:ln>
            <a:solidFill>
              <a:schemeClr val="tx1"/>
            </a:solidFill>
            <a:effectLst/>
            <a:latin typeface="Arial" charset="0"/>
            <a:ea typeface="ＭＳ Ｐゴシック" pitchFamily="50" charset="-128"/>
            <a:cs typeface="Arial" charset="0"/>
          </a:defRPr>
        </a:defPPr>
      </a:lstStyle>
    </a:spDef>
    <a:ln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lg" len="lg"/>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 typeface="Wingdings" pitchFamily="2" charset="2"/>
          <a:buNone/>
          <a:tabLst/>
          <a:defRPr kumimoji="0" lang="en-US" sz="1800" b="0" i="0" u="none" strike="noStrike" cap="none" normalizeH="0" baseline="0" smtClean="0">
            <a:ln>
              <a:noFill/>
            </a:ln>
            <a:solidFill>
              <a:schemeClr val="tx1"/>
            </a:solidFill>
            <a:effectLst/>
            <a:latin typeface="Arial" charset="0"/>
            <a:ea typeface="ＭＳ Ｐゴシック" pitchFamily="50" charset="-128"/>
            <a:cs typeface="Arial" charset="0"/>
          </a:defRPr>
        </a:defPPr>
      </a:lstStyle>
    </a:lnDef>
  </a:objectDefaults>
  <a:extraClrSchemeLst>
    <a:extraClrScheme>
      <a:clrScheme name="3_BCS Template White Background 1">
        <a:dk1>
          <a:srgbClr val="000000"/>
        </a:dk1>
        <a:lt1>
          <a:srgbClr val="FFFFFF"/>
        </a:lt1>
        <a:dk2>
          <a:srgbClr val="061DC8"/>
        </a:dk2>
        <a:lt2>
          <a:srgbClr val="727272"/>
        </a:lt2>
        <a:accent1>
          <a:srgbClr val="7889FB"/>
        </a:accent1>
        <a:accent2>
          <a:srgbClr val="C7CDFD"/>
        </a:accent2>
        <a:accent3>
          <a:srgbClr val="FFFFFF"/>
        </a:accent3>
        <a:accent4>
          <a:srgbClr val="000000"/>
        </a:accent4>
        <a:accent5>
          <a:srgbClr val="BEC4FD"/>
        </a:accent5>
        <a:accent6>
          <a:srgbClr val="B4BAE5"/>
        </a:accent6>
        <a:hlink>
          <a:srgbClr val="669900"/>
        </a:hlink>
        <a:folHlink>
          <a:srgbClr val="8CC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73605e1-28d4-471e-955a-ce4202af2cec">
      <UserInfo>
        <DisplayName/>
        <AccountId xsi:nil="true"/>
        <AccountType/>
      </UserInfo>
    </SharedWithUsers>
    <lcf76f155ced4ddcb4097134ff3c332f xmlns="973605e1-28d4-471e-955a-ce4202af2cec">
      <Terms xmlns="http://schemas.microsoft.com/office/infopath/2007/PartnerControls"/>
    </lcf76f155ced4ddcb4097134ff3c332f>
    <TaxCatchAll xmlns="024e8a0b-e98e-4253-9fc4-a2c15d0dcd3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6499A73EC8F6C4EAD5856115F570920" ma:contentTypeVersion="18" ma:contentTypeDescription="新しいドキュメントを作成します。" ma:contentTypeScope="" ma:versionID="a5899dd0b065a4d90f999e48ec78efbb">
  <xsd:schema xmlns:xsd="http://www.w3.org/2001/XMLSchema" xmlns:xs="http://www.w3.org/2001/XMLSchema" xmlns:p="http://schemas.microsoft.com/office/2006/metadata/properties" xmlns:ns2="973605e1-28d4-471e-955a-ce4202af2cec" xmlns:ns3="024e8a0b-e98e-4253-9fc4-a2c15d0dcd30" targetNamespace="http://schemas.microsoft.com/office/2006/metadata/properties" ma:root="true" ma:fieldsID="48f015d7b2016ec8a080276441cd4f92" ns2:_="" ns3:_="">
    <xsd:import namespace="973605e1-28d4-471e-955a-ce4202af2cec"/>
    <xsd:import namespace="024e8a0b-e98e-4253-9fc4-a2c15d0dcd30"/>
    <xsd:element name="properties">
      <xsd:complexType>
        <xsd:sequence>
          <xsd:element name="documentManagement">
            <xsd:complexType>
              <xsd:all>
                <xsd:element ref="ns2:SharedWithUsers" minOccurs="0"/>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3605e1-28d4-471e-955a-ce4202af2cec" elementFormDefault="qualified">
    <xsd:import namespace="http://schemas.microsoft.com/office/2006/documentManagement/types"/>
    <xsd:import namespace="http://schemas.microsoft.com/office/infopath/2007/PartnerControls"/>
    <xsd:element name="SharedWithUsers" ma:index="8" nillable="true" ma:displayName="共有相手" ma:list="UserInfo" ma:SearchPeopleOnly="false" ma:internalName="SharedWithUsers"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LengthInSeconds" ma:index="11" nillable="true" ma:displayName="Length (seconds)"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4e8a0b-e98e-4253-9fc4-a2c15d0dcd30" elementFormDefault="qualified">
    <xsd:import namespace="http://schemas.microsoft.com/office/2006/documentManagement/types"/>
    <xsd:import namespace="http://schemas.microsoft.com/office/infopath/2007/PartnerControls"/>
    <xsd:element name="SharedWithDetails" ma:index="15" nillable="true" ma:displayName="共有相手の詳細情報" ma:internalName="SharedWithDetails" ma:readOnly="true">
      <xsd:simpleType>
        <xsd:restriction base="dms:Note">
          <xsd:maxLength value="255"/>
        </xsd:restriction>
      </xsd:simpleType>
    </xsd:element>
    <xsd:element name="TaxCatchAll" ma:index="22" nillable="true" ma:displayName="Taxonomy Catch All Column" ma:hidden="true" ma:list="{55e1ae98-7a41-42de-aad4-380a05f5949d}" ma:internalName="TaxCatchAll" ma:showField="CatchAllData" ma:web="024e8a0b-e98e-4253-9fc4-a2c15d0dcd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373845-7E59-4801-A14F-CF0FC12596A1}">
  <ds:schemaRefs>
    <ds:schemaRef ds:uri="http://schemas.microsoft.com/sharepoint/v3/contenttype/forms"/>
  </ds:schemaRefs>
</ds:datastoreItem>
</file>

<file path=customXml/itemProps2.xml><?xml version="1.0" encoding="utf-8"?>
<ds:datastoreItem xmlns:ds="http://schemas.openxmlformats.org/officeDocument/2006/customXml" ds:itemID="{90EF1168-5DF1-49DB-ABA5-59FA898E24CB}">
  <ds:schemaRefs>
    <ds:schemaRef ds:uri="http://schemas.microsoft.com/office/2006/metadata/properties"/>
    <ds:schemaRef ds:uri="http://schemas.microsoft.com/office/infopath/2007/PartnerControls"/>
    <ds:schemaRef ds:uri="973605e1-28d4-471e-955a-ce4202af2cec"/>
    <ds:schemaRef ds:uri="024e8a0b-e98e-4253-9fc4-a2c15d0dcd30"/>
  </ds:schemaRefs>
</ds:datastoreItem>
</file>

<file path=customXml/itemProps3.xml><?xml version="1.0" encoding="utf-8"?>
<ds:datastoreItem xmlns:ds="http://schemas.openxmlformats.org/officeDocument/2006/customXml" ds:itemID="{2AB975ED-4A12-411D-B4F3-4A58C63A70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3605e1-28d4-471e-955a-ce4202af2cec"/>
    <ds:schemaRef ds:uri="024e8a0b-e98e-4253-9fc4-a2c15d0dcd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54277c9-dafe-44aa-85a4-73d5c7c52450}" enabled="0" method="" siteId="{f54277c9-dafe-44aa-85a4-73d5c7c52450}" removed="1"/>
</clbl:labelList>
</file>

<file path=docProps/app.xml><?xml version="1.0" encoding="utf-8"?>
<Properties xmlns="http://schemas.openxmlformats.org/officeDocument/2006/extended-properties" xmlns:vt="http://schemas.openxmlformats.org/officeDocument/2006/docPropsVTypes">
  <Template/>
  <TotalTime>83084</TotalTime>
  <Words>1637</Words>
  <Application>Microsoft Office PowerPoint</Application>
  <PresentationFormat>A4 210 x 297 mm</PresentationFormat>
  <Paragraphs>188</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SimSun</vt:lpstr>
      <vt:lpstr>Yu Gothic</vt:lpstr>
      <vt:lpstr>Arial</vt:lpstr>
      <vt:lpstr>Century</vt:lpstr>
      <vt:lpstr>Wingdings</vt:lpstr>
      <vt:lpstr>3_BCS Template White Background</vt:lpstr>
      <vt:lpstr>【1 事業の内容及び実施方法】 　1.1. 事業内容（実施方法を含む）  　1.1.1. BIMデータ授受に関する効率化検討</vt:lpstr>
      <vt:lpstr>【1 事業の内容及び実施方法】 　1.1. 事業内容（実施方法を含む）  　1.1.2. BIMデータを用いた構造成立性の試検討</vt:lpstr>
      <vt:lpstr>【1 事業の内容及び実施方法】 　1.1. 事業内容（実施方法を含む）  　1.1.3. 建設工程・工法の概念構築</vt:lpstr>
      <vt:lpstr>【2　事業実施計画】 </vt:lpstr>
      <vt:lpstr>【3　事業実施体制】   3.1 事業実施体制、役割分担</vt:lpstr>
      <vt:lpstr>【3　事業実施体制】   3.2　組織としての専門性、類似事業実績</vt:lpstr>
    </vt:vector>
  </TitlesOfParts>
  <Company>IBM BCS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総合評価提案書（サンプル）</dc:title>
  <dc:creator>大竹重治</dc:creator>
  <cp:lastModifiedBy>泉澤魁 / IZUMISAWA，KAI</cp:lastModifiedBy>
  <cp:revision>5285</cp:revision>
  <cp:lastPrinted>2015-08-11T01:44:27Z</cp:lastPrinted>
  <dcterms:created xsi:type="dcterms:W3CDTF">2003-05-06T01:51:56Z</dcterms:created>
  <dcterms:modified xsi:type="dcterms:W3CDTF">2025-08-21T03:55:08Z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0x010100D6499A73EC8F6C4EAD5856115F570920</vt:lpwstr>
  </property>
  <property fmtid="{D5CDD505-2E9C-101B-9397-08002B2CF9AE}" pid="3" name="Order">
    <vt:r8>26068200</vt:r8>
  </property>
  <property fmtid="{D5CDD505-2E9C-101B-9397-08002B2CF9AE}" pid="4" name="タイトル">
    <vt:lpwstr>総合評価提案書（サンプル）</vt:lpwstr>
  </property>
</Properties>
</file>